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6" r:id="rId5"/>
    <p:sldId id="309" r:id="rId6"/>
    <p:sldId id="296" r:id="rId7"/>
    <p:sldId id="295" r:id="rId8"/>
    <p:sldId id="263" r:id="rId9"/>
    <p:sldId id="315" r:id="rId10"/>
    <p:sldId id="264" r:id="rId11"/>
    <p:sldId id="317" r:id="rId12"/>
    <p:sldId id="318" r:id="rId13"/>
    <p:sldId id="319" r:id="rId14"/>
    <p:sldId id="320" r:id="rId15"/>
    <p:sldId id="322" r:id="rId16"/>
    <p:sldId id="323" r:id="rId17"/>
    <p:sldId id="324" r:id="rId18"/>
    <p:sldId id="270" r:id="rId19"/>
    <p:sldId id="274" r:id="rId20"/>
    <p:sldId id="299" r:id="rId21"/>
    <p:sldId id="330" r:id="rId22"/>
    <p:sldId id="289" r:id="rId23"/>
    <p:sldId id="300" r:id="rId24"/>
    <p:sldId id="331" r:id="rId25"/>
    <p:sldId id="326" r:id="rId26"/>
    <p:sldId id="327" r:id="rId27"/>
    <p:sldId id="306" r:id="rId28"/>
    <p:sldId id="307" r:id="rId29"/>
    <p:sldId id="332" r:id="rId30"/>
    <p:sldId id="298" r:id="rId31"/>
    <p:sldId id="305" r:id="rId32"/>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006600"/>
    <a:srgbClr val="005AA3"/>
    <a:srgbClr val="CF0031"/>
    <a:srgbClr val="0041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205" autoAdjust="0"/>
  </p:normalViewPr>
  <p:slideViewPr>
    <p:cSldViewPr snapToGrid="0" snapToObjects="1">
      <p:cViewPr varScale="1">
        <p:scale>
          <a:sx n="59" d="100"/>
          <a:sy n="59" d="100"/>
        </p:scale>
        <p:origin x="2146" y="72"/>
      </p:cViewPr>
      <p:guideLst>
        <p:guide orient="horz" pos="2160"/>
        <p:guide pos="2880"/>
      </p:guideLst>
    </p:cSldViewPr>
  </p:slideViewPr>
  <p:outlineViewPr>
    <p:cViewPr>
      <p:scale>
        <a:sx n="33" d="100"/>
        <a:sy n="33" d="100"/>
      </p:scale>
      <p:origin x="0" y="-7608"/>
    </p:cViewPr>
  </p:outlineViewPr>
  <p:notesTextViewPr>
    <p:cViewPr>
      <p:scale>
        <a:sx n="100" d="100"/>
        <a:sy n="100" d="100"/>
      </p:scale>
      <p:origin x="0" y="0"/>
    </p:cViewPr>
  </p:notesTextViewPr>
  <p:sorterViewPr>
    <p:cViewPr>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20511C-2090-479F-8E44-328936F01766}"/>
              </a:ext>
            </a:extLst>
          </p:cNvPr>
          <p:cNvSpPr>
            <a:spLocks noGrp="1"/>
          </p:cNvSpPr>
          <p:nvPr>
            <p:ph type="hdr" sz="quarter"/>
          </p:nvPr>
        </p:nvSpPr>
        <p:spPr>
          <a:xfrm>
            <a:off x="0" y="0"/>
            <a:ext cx="3169920" cy="480060"/>
          </a:xfrm>
          <a:prstGeom prst="rect">
            <a:avLst/>
          </a:prstGeom>
        </p:spPr>
        <p:txBody>
          <a:bodyPr vert="horz" wrap="square" lIns="96653" tIns="48327" rIns="96653" bIns="48327"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ED7DC918-19A2-433B-B47B-A0216895C57E}"/>
              </a:ext>
            </a:extLst>
          </p:cNvPr>
          <p:cNvSpPr>
            <a:spLocks noGrp="1"/>
          </p:cNvSpPr>
          <p:nvPr>
            <p:ph type="dt" sz="quarter" idx="1"/>
          </p:nvPr>
        </p:nvSpPr>
        <p:spPr>
          <a:xfrm>
            <a:off x="4143587" y="0"/>
            <a:ext cx="3169920" cy="480060"/>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panose="020F0502020204030204" pitchFamily="34" charset="0"/>
              </a:defRPr>
            </a:lvl1pPr>
          </a:lstStyle>
          <a:p>
            <a:fld id="{C1B24371-95B8-4B22-8C8E-68635FD5F39F}" type="datetime1">
              <a:rPr lang="en-US" altLang="en-US"/>
              <a:pPr/>
              <a:t>5/6/2026</a:t>
            </a:fld>
            <a:endParaRPr lang="en-US" altLang="en-US"/>
          </a:p>
        </p:txBody>
      </p:sp>
      <p:sp>
        <p:nvSpPr>
          <p:cNvPr id="4" name="Footer Placeholder 3">
            <a:extLst>
              <a:ext uri="{FF2B5EF4-FFF2-40B4-BE49-F238E27FC236}">
                <a16:creationId xmlns:a16="http://schemas.microsoft.com/office/drawing/2014/main" id="{58EB22B2-4516-4343-ADB5-0E6ABEB7A640}"/>
              </a:ext>
            </a:extLst>
          </p:cNvPr>
          <p:cNvSpPr>
            <a:spLocks noGrp="1"/>
          </p:cNvSpPr>
          <p:nvPr>
            <p:ph type="ftr" sz="quarter" idx="2"/>
          </p:nvPr>
        </p:nvSpPr>
        <p:spPr>
          <a:xfrm>
            <a:off x="0" y="9119474"/>
            <a:ext cx="3169920" cy="480060"/>
          </a:xfrm>
          <a:prstGeom prst="rect">
            <a:avLst/>
          </a:prstGeom>
        </p:spPr>
        <p:txBody>
          <a:bodyPr vert="horz" wrap="square" lIns="96653" tIns="48327" rIns="96653" bIns="48327"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5" name="Slide Number Placeholder 4">
            <a:extLst>
              <a:ext uri="{FF2B5EF4-FFF2-40B4-BE49-F238E27FC236}">
                <a16:creationId xmlns:a16="http://schemas.microsoft.com/office/drawing/2014/main" id="{E015B8DA-30DD-4C3E-9C6C-251CC74ABC8D}"/>
              </a:ext>
            </a:extLst>
          </p:cNvPr>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2471F789-0DB7-4484-BAB5-FDC98ACFA91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2B71D0-2FDB-4608-9F27-ED8708A4B19A}"/>
              </a:ext>
            </a:extLst>
          </p:cNvPr>
          <p:cNvSpPr>
            <a:spLocks noGrp="1"/>
          </p:cNvSpPr>
          <p:nvPr>
            <p:ph type="hdr" sz="quarter"/>
          </p:nvPr>
        </p:nvSpPr>
        <p:spPr>
          <a:xfrm>
            <a:off x="0" y="0"/>
            <a:ext cx="3169920" cy="480060"/>
          </a:xfrm>
          <a:prstGeom prst="rect">
            <a:avLst/>
          </a:prstGeom>
        </p:spPr>
        <p:txBody>
          <a:bodyPr vert="horz" wrap="square" lIns="96653" tIns="48327" rIns="96653" bIns="48327"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45309E22-DB44-426A-AB7F-C839F397CC66}"/>
              </a:ext>
            </a:extLst>
          </p:cNvPr>
          <p:cNvSpPr>
            <a:spLocks noGrp="1"/>
          </p:cNvSpPr>
          <p:nvPr>
            <p:ph type="dt" idx="1"/>
          </p:nvPr>
        </p:nvSpPr>
        <p:spPr>
          <a:xfrm>
            <a:off x="4143587" y="0"/>
            <a:ext cx="3169920" cy="480060"/>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panose="020F0502020204030204" pitchFamily="34" charset="0"/>
              </a:defRPr>
            </a:lvl1pPr>
          </a:lstStyle>
          <a:p>
            <a:fld id="{3DD4B6B2-E28A-4289-9EE6-18D284B9591D}" type="datetime1">
              <a:rPr lang="en-US" altLang="en-US"/>
              <a:pPr/>
              <a:t>5/6/2026</a:t>
            </a:fld>
            <a:endParaRPr lang="en-US" altLang="en-US"/>
          </a:p>
        </p:txBody>
      </p:sp>
      <p:sp>
        <p:nvSpPr>
          <p:cNvPr id="4" name="Slide Image Placeholder 3">
            <a:extLst>
              <a:ext uri="{FF2B5EF4-FFF2-40B4-BE49-F238E27FC236}">
                <a16:creationId xmlns:a16="http://schemas.microsoft.com/office/drawing/2014/main" id="{22BB3501-FFEE-4DC0-95CD-1814AAE9EAE4}"/>
              </a:ext>
            </a:extLst>
          </p:cNvPr>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wrap="square" lIns="96653" tIns="48327" rIns="96653" bIns="48327"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B325A5BC-F8F5-4B19-A829-17AA0FC7ACD3}"/>
              </a:ext>
            </a:extLst>
          </p:cNvPr>
          <p:cNvSpPr>
            <a:spLocks noGrp="1"/>
          </p:cNvSpPr>
          <p:nvPr>
            <p:ph type="body" sz="quarter" idx="3"/>
          </p:nvPr>
        </p:nvSpPr>
        <p:spPr>
          <a:xfrm>
            <a:off x="731520" y="4560570"/>
            <a:ext cx="5852160" cy="4320540"/>
          </a:xfrm>
          <a:prstGeom prst="rect">
            <a:avLst/>
          </a:prstGeom>
        </p:spPr>
        <p:txBody>
          <a:bodyPr vert="horz" wrap="square" lIns="96653" tIns="48327" rIns="96653" bIns="48327"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F5A9AC6-879E-45B2-BCEE-3BE278BC9CFD}"/>
              </a:ext>
            </a:extLst>
          </p:cNvPr>
          <p:cNvSpPr>
            <a:spLocks noGrp="1"/>
          </p:cNvSpPr>
          <p:nvPr>
            <p:ph type="ftr" sz="quarter" idx="4"/>
          </p:nvPr>
        </p:nvSpPr>
        <p:spPr>
          <a:xfrm>
            <a:off x="0" y="9119474"/>
            <a:ext cx="3169920" cy="480060"/>
          </a:xfrm>
          <a:prstGeom prst="rect">
            <a:avLst/>
          </a:prstGeom>
        </p:spPr>
        <p:txBody>
          <a:bodyPr vert="horz" wrap="square" lIns="96653" tIns="48327" rIns="96653" bIns="48327"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7" name="Slide Number Placeholder 6">
            <a:extLst>
              <a:ext uri="{FF2B5EF4-FFF2-40B4-BE49-F238E27FC236}">
                <a16:creationId xmlns:a16="http://schemas.microsoft.com/office/drawing/2014/main" id="{7AD3623A-D67B-4A66-A035-78827059CB44}"/>
              </a:ext>
            </a:extLst>
          </p:cNvPr>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B2289D63-EFE5-458C-9B3B-FBC16AAD948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Program Planning Kick-off and Training. </a:t>
            </a:r>
          </a:p>
          <a:p>
            <a:endParaRPr lang="en-US" dirty="0"/>
          </a:p>
          <a:p>
            <a:r>
              <a:rPr lang="en-US" dirty="0"/>
              <a:t>Introduce Self.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a:t>
            </a:fld>
            <a:endParaRPr lang="en-US" altLang="en-US"/>
          </a:p>
        </p:txBody>
      </p:sp>
    </p:spTree>
    <p:extLst>
      <p:ext uri="{BB962C8B-B14F-4D97-AF65-F5344CB8AC3E}">
        <p14:creationId xmlns:p14="http://schemas.microsoft.com/office/powerpoint/2010/main" val="354342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 Is Brainstorming. What activities do you want to do. Use the Program Planning Calendar for ideas. Create a list of what you might want to do and then prioritize the list. Take votes on which activities to include on the schedule and make your selections.  </a:t>
            </a:r>
          </a:p>
          <a:p>
            <a:endParaRPr lang="en-US" dirty="0"/>
          </a:p>
          <a:p>
            <a:r>
              <a:rPr lang="en-US" dirty="0"/>
              <a:t>Step 4 – After you have the activities selected and placed on the schedule, the next step is to assign a person to be in responsible for the activity. Don’t skip this step as it is key to having a successful year.  </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10</a:t>
            </a:fld>
            <a:endParaRPr lang="en-US" altLang="en-US"/>
          </a:p>
        </p:txBody>
      </p:sp>
    </p:spTree>
    <p:extLst>
      <p:ext uri="{BB962C8B-B14F-4D97-AF65-F5344CB8AC3E}">
        <p14:creationId xmlns:p14="http://schemas.microsoft.com/office/powerpoint/2010/main" val="3771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 is Finance and Funding. </a:t>
            </a:r>
          </a:p>
          <a:p>
            <a:endParaRPr lang="en-US" dirty="0"/>
          </a:p>
          <a:p>
            <a:r>
              <a:rPr lang="en-US" dirty="0"/>
              <a:t>We are going to take a second and spend some time on this step. </a:t>
            </a:r>
          </a:p>
          <a:p>
            <a:endParaRPr lang="en-US" dirty="0"/>
          </a:p>
          <a:p>
            <a:r>
              <a:rPr lang="en-US" dirty="0"/>
              <a:t>The costs of Scouting has significantly increased over the past 5 years. From inflation related expenses such as food costs and 3</a:t>
            </a:r>
            <a:r>
              <a:rPr lang="en-US" baseline="30000" dirty="0"/>
              <a:t>rd</a:t>
            </a:r>
            <a:r>
              <a:rPr lang="en-US" dirty="0"/>
              <a:t> party vender costs, to Scouting America membership fee increases (which we expect will increase again). </a:t>
            </a:r>
          </a:p>
          <a:p>
            <a:endParaRPr lang="en-US" dirty="0"/>
          </a:p>
          <a:p>
            <a:r>
              <a:rPr lang="en-US" dirty="0"/>
              <a:t>Many of our units are finding that they lack the funds to continue providing a high-quality program. This needs to be addressed. </a:t>
            </a:r>
          </a:p>
          <a:p>
            <a:endParaRPr lang="en-US" dirty="0"/>
          </a:p>
          <a:p>
            <a:r>
              <a:rPr lang="en-US" b="1" dirty="0"/>
              <a:t>CLICK</a:t>
            </a:r>
          </a:p>
          <a:p>
            <a:endParaRPr lang="en-US" dirty="0"/>
          </a:p>
          <a:p>
            <a:r>
              <a:rPr lang="en-US" dirty="0"/>
              <a:t>Scouting Expenses can be broken into 2 categories: Unit Expenses and Family Expenses. READ SLIDE.</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11</a:t>
            </a:fld>
            <a:endParaRPr lang="en-US" altLang="en-US"/>
          </a:p>
        </p:txBody>
      </p:sp>
    </p:spTree>
    <p:extLst>
      <p:ext uri="{BB962C8B-B14F-4D97-AF65-F5344CB8AC3E}">
        <p14:creationId xmlns:p14="http://schemas.microsoft.com/office/powerpoint/2010/main" val="35971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unit’s funding plan needs to fund the unit expenses AND offer a way for families to subsidize their Scouting Journey. </a:t>
            </a:r>
          </a:p>
          <a:p>
            <a:endParaRPr lang="en-US" dirty="0"/>
          </a:p>
          <a:p>
            <a:r>
              <a:rPr lang="en-US" dirty="0"/>
              <a:t>Nearly all our units have a plan to fund the unit expenses, but they often don’t offer a way for families to subsidize their personal expenses. </a:t>
            </a:r>
          </a:p>
          <a:p>
            <a:endParaRPr lang="en-US" dirty="0"/>
          </a:p>
          <a:p>
            <a:r>
              <a:rPr lang="en-US" dirty="0"/>
              <a:t>So let’s talk about </a:t>
            </a:r>
            <a:r>
              <a:rPr lang="en-US" dirty="0" err="1"/>
              <a:t>Scoutbook</a:t>
            </a:r>
            <a:r>
              <a:rPr lang="en-US" dirty="0"/>
              <a:t> Plus and </a:t>
            </a:r>
            <a:r>
              <a:rPr lang="en-US" dirty="0" err="1"/>
              <a:t>Scoutbook</a:t>
            </a:r>
            <a:r>
              <a:rPr lang="en-US" dirty="0"/>
              <a:t> </a:t>
            </a:r>
            <a:r>
              <a:rPr lang="en-US" dirty="0" err="1"/>
              <a:t>Plus’</a:t>
            </a:r>
            <a:r>
              <a:rPr lang="en-US" dirty="0"/>
              <a:t> Payment Log Function. </a:t>
            </a:r>
          </a:p>
          <a:p>
            <a:endParaRPr lang="en-US" dirty="0"/>
          </a:p>
          <a:p>
            <a:r>
              <a:rPr lang="en-US" b="1" dirty="0"/>
              <a:t>CLICK</a:t>
            </a:r>
          </a:p>
          <a:p>
            <a:endParaRPr lang="en-US" dirty="0"/>
          </a:p>
          <a:p>
            <a:r>
              <a:rPr lang="en-US" dirty="0"/>
              <a:t>This function is built right into </a:t>
            </a:r>
            <a:r>
              <a:rPr lang="en-US" dirty="0" err="1"/>
              <a:t>Scoutbook</a:t>
            </a:r>
            <a:r>
              <a:rPr lang="en-US" dirty="0"/>
              <a:t> Plus and allows you to track payments and expenses. It allows each Scout to have a “Scout Account” where Scouts can credit a reasonable amount of funds earned toward their Scouting expenses. </a:t>
            </a:r>
          </a:p>
          <a:p>
            <a:endParaRPr lang="en-US" dirty="0"/>
          </a:p>
          <a:p>
            <a:r>
              <a:rPr lang="en-US" dirty="0"/>
              <a:t>The image on the left is what it looks like when you log in from your phone. You can see the payment log with a balance of $1,419. If you were to click that link it would open up the image on the right that shows credits and debits. The Unit treasurer or other committee member or members can update and use this feature.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12</a:t>
            </a:fld>
            <a:endParaRPr lang="en-US" altLang="en-US"/>
          </a:p>
        </p:txBody>
      </p:sp>
    </p:spTree>
    <p:extLst>
      <p:ext uri="{BB962C8B-B14F-4D97-AF65-F5344CB8AC3E}">
        <p14:creationId xmlns:p14="http://schemas.microsoft.com/office/powerpoint/2010/main" val="226881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Scout Accounts are important because Incentives matter. A strong finance plan incentivizes families to participate and helps ensures that Scouts and families pay their own way. To many of our units are currently being funded by the efforts of only a small percentage of the Scouts and families in the unit which decreases the overall quality of program that the unit is able to provide.  </a:t>
            </a:r>
          </a:p>
          <a:p>
            <a:endParaRPr lang="en-US" dirty="0"/>
          </a:p>
          <a:p>
            <a:r>
              <a:rPr lang="en-US" dirty="0"/>
              <a:t>CLICK – Read Example 1</a:t>
            </a:r>
          </a:p>
          <a:p>
            <a:endParaRPr lang="en-US" dirty="0"/>
          </a:p>
          <a:p>
            <a:r>
              <a:rPr lang="en-US" dirty="0"/>
              <a:t>CLICK – Read Example 2</a:t>
            </a:r>
          </a:p>
          <a:p>
            <a:endParaRPr lang="en-US" dirty="0"/>
          </a:p>
          <a:p>
            <a:r>
              <a:rPr lang="en-US" dirty="0"/>
              <a:t>In both examples, the families are incentivized to participate and families that would rather just pay out of pocket are given that option. </a:t>
            </a:r>
          </a:p>
          <a:p>
            <a:endParaRPr lang="en-US" dirty="0"/>
          </a:p>
          <a:p>
            <a:r>
              <a:rPr lang="en-US" dirty="0"/>
              <a:t>There are additional resources available on this subject online, include multiple examples of unit budgets. </a:t>
            </a:r>
          </a:p>
          <a:p>
            <a:endParaRPr lang="en-US" dirty="0"/>
          </a:p>
          <a:p>
            <a:r>
              <a:rPr lang="en-US" dirty="0"/>
              <a:t>We also recommend budgeting some funds to provide camperships to help send your adult leaders to Wood Badge and your older Scouts to NYLT. </a:t>
            </a:r>
          </a:p>
          <a:p>
            <a:endParaRPr lang="en-US" dirty="0"/>
          </a:p>
          <a:p>
            <a:r>
              <a:rPr lang="en-US" dirty="0"/>
              <a:t>If you have any additional questions about Scout accounts, please see the most up to date version of the BSA fiscal policies and procedures for BSA units or talk to your District Executive.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13</a:t>
            </a:fld>
            <a:endParaRPr lang="en-US" altLang="en-US"/>
          </a:p>
        </p:txBody>
      </p:sp>
    </p:spTree>
    <p:extLst>
      <p:ext uri="{BB962C8B-B14F-4D97-AF65-F5344CB8AC3E}">
        <p14:creationId xmlns:p14="http://schemas.microsoft.com/office/powerpoint/2010/main" val="404740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6 – Now that you have your calendar and finance plan completed, review it to make sure you have captured everything your units wants to do in the upcoming year. </a:t>
            </a:r>
          </a:p>
          <a:p>
            <a:endParaRPr lang="en-US" dirty="0"/>
          </a:p>
          <a:p>
            <a:r>
              <a:rPr lang="en-US" dirty="0"/>
              <a:t>Publish your plan and get it to each family. This can be done via a website, a printable flyer, through Scoutbook, or however your unit likes to communicate. </a:t>
            </a:r>
          </a:p>
          <a:p>
            <a:endParaRPr lang="en-US" dirty="0"/>
          </a:p>
          <a:p>
            <a:r>
              <a:rPr lang="en-US" dirty="0"/>
              <a:t>Program planning is an ongoing process. Review the plan regularly and make sure you are still on track. </a:t>
            </a:r>
          </a:p>
          <a:p>
            <a:endParaRPr lang="en-US" dirty="0"/>
          </a:p>
          <a:p>
            <a:r>
              <a:rPr lang="en-US" dirty="0"/>
              <a:t>For Scouts BSA, Sea Scout, and Venturing Units. READ SLIDE</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14</a:t>
            </a:fld>
            <a:endParaRPr lang="en-US" altLang="en-US"/>
          </a:p>
        </p:txBody>
      </p:sp>
    </p:spTree>
    <p:extLst>
      <p:ext uri="{BB962C8B-B14F-4D97-AF65-F5344CB8AC3E}">
        <p14:creationId xmlns:p14="http://schemas.microsoft.com/office/powerpoint/2010/main" val="481811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quickly go through the key events, activities, and trainings for 2026-2027. We have a lot of new and exciting things to share with you!</a:t>
            </a:r>
          </a:p>
          <a:p>
            <a:endParaRPr lang="en-US" dirty="0"/>
          </a:p>
          <a:p>
            <a:r>
              <a:rPr lang="en-US" dirty="0"/>
              <a:t>We are just going to go in the same order of the planning book, so feel free to follow along.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15</a:t>
            </a:fld>
            <a:endParaRPr lang="en-US" altLang="en-US"/>
          </a:p>
        </p:txBody>
      </p:sp>
    </p:spTree>
    <p:extLst>
      <p:ext uri="{BB962C8B-B14F-4D97-AF65-F5344CB8AC3E}">
        <p14:creationId xmlns:p14="http://schemas.microsoft.com/office/powerpoint/2010/main" val="46865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on Page 9 is our Council Popcorn Sale. </a:t>
            </a:r>
          </a:p>
          <a:p>
            <a:endParaRPr lang="en-US" dirty="0"/>
          </a:p>
          <a:p>
            <a:r>
              <a:rPr lang="en-US" dirty="0"/>
              <a:t>Participating in the popcorn sale is important because it helps keep costs down and it is one of the easiest ways to fund your unit expenses and to offer your families a way to subsidize their Scouting Journey. </a:t>
            </a:r>
          </a:p>
          <a:p>
            <a:endParaRPr lang="en-US" dirty="0"/>
          </a:p>
          <a:p>
            <a:r>
              <a:rPr lang="en-US" dirty="0"/>
              <a:t>Our Gathering of Heroes was a HIT! Ask any Scout that attended, they had a blast and won all sorts of great prizes.  In 2027, our Gathering of Heroes will return! </a:t>
            </a:r>
          </a:p>
          <a:p>
            <a:endParaRPr lang="en-US" dirty="0"/>
          </a:p>
          <a:p>
            <a:r>
              <a:rPr lang="en-US" dirty="0"/>
              <a:t>This year, we are holding 2 virtual Leader Training sessions! These are going to help get you and your unit prepared for the 2026 Popcorn sale.  With new commission structures, an expanded sale period, and more, these trainings will help you be prepared!</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16</a:t>
            </a:fld>
            <a:endParaRPr lang="en-US" altLang="en-US"/>
          </a:p>
        </p:txBody>
      </p:sp>
    </p:spTree>
    <p:extLst>
      <p:ext uri="{BB962C8B-B14F-4D97-AF65-F5344CB8AC3E}">
        <p14:creationId xmlns:p14="http://schemas.microsoft.com/office/powerpoint/2010/main" val="259594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holding 4 Cub Scout Recruitment Bootcamps!  These have been very successful for our Council.  As of this date, we are still working on three locations and dates, but we will announce those locations as soon as we have them in place.</a:t>
            </a:r>
          </a:p>
          <a:p>
            <a:endParaRPr lang="en-US" dirty="0"/>
          </a:p>
          <a:p>
            <a:r>
              <a:rPr lang="en-US" dirty="0"/>
              <a:t>Attend and learn how your District Membership Team will work with you to help you have a successful fall recruitment!</a:t>
            </a:r>
          </a:p>
          <a:p>
            <a:endParaRPr lang="en-US" dirty="0"/>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17</a:t>
            </a:fld>
            <a:endParaRPr lang="en-US" altLang="en-US"/>
          </a:p>
        </p:txBody>
      </p:sp>
    </p:spTree>
    <p:extLst>
      <p:ext uri="{BB962C8B-B14F-4D97-AF65-F5344CB8AC3E}">
        <p14:creationId xmlns:p14="http://schemas.microsoft.com/office/powerpoint/2010/main" val="185620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quickly go through the key events, activities, and trainings for 2025-2026. We have a lot of exciting opportunities and programs coming up this year.</a:t>
            </a:r>
          </a:p>
          <a:p>
            <a:endParaRPr lang="en-US" dirty="0"/>
          </a:p>
          <a:p>
            <a:r>
              <a:rPr lang="en-US" dirty="0"/>
              <a:t>We are just going to go in the same order of the planning book, so feel free to follow along.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18</a:t>
            </a:fld>
            <a:endParaRPr lang="en-US" altLang="en-US"/>
          </a:p>
        </p:txBody>
      </p:sp>
    </p:spTree>
    <p:extLst>
      <p:ext uri="{BB962C8B-B14F-4D97-AF65-F5344CB8AC3E}">
        <p14:creationId xmlns:p14="http://schemas.microsoft.com/office/powerpoint/2010/main" val="113229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Scouts BSA Summer Camp at Camp Comer. </a:t>
            </a:r>
          </a:p>
          <a:p>
            <a:endParaRPr lang="en-US" dirty="0"/>
          </a:p>
          <a:p>
            <a:r>
              <a:rPr lang="en-US" dirty="0"/>
              <a:t>Comer is an excellent summer camp that focuses on high quality merit badge instruction. They have great amenities and an awesome waterfront, shooting sports facilities, and repelling program.   Comer also features a top-tier first-year camper program called “Trailblazers”.  This new program was debuted at Winter Camp 2025 with rave reviews and success!</a:t>
            </a:r>
          </a:p>
          <a:p>
            <a:endParaRPr lang="en-US" dirty="0"/>
          </a:p>
          <a:p>
            <a:r>
              <a:rPr lang="en-US" dirty="0"/>
              <a:t>We also offer </a:t>
            </a:r>
            <a:r>
              <a:rPr lang="en-US" b="1" u="sng" dirty="0"/>
              <a:t>Winter Camp </a:t>
            </a:r>
            <a:r>
              <a:rPr lang="en-US" dirty="0"/>
              <a:t>at Camp Comer from Dec 27-31. This is like summer camp, but in winter. It’s a great way for Scouts to earn merit badges and get caught up on advancement.</a:t>
            </a:r>
          </a:p>
          <a:p>
            <a:endParaRPr lang="en-US" dirty="0"/>
          </a:p>
          <a:p>
            <a:r>
              <a:rPr lang="en-US" dirty="0"/>
              <a:t>Scouts BSA Summer Camp at Camp Sequoyah. </a:t>
            </a:r>
          </a:p>
          <a:p>
            <a:endParaRPr lang="en-US" dirty="0"/>
          </a:p>
          <a:p>
            <a:r>
              <a:rPr lang="en-US" dirty="0"/>
              <a:t>Camp Sequoyah offers a unique Summer Camp Experience with a high focus on empowering the Senior Patrol Leader and using the patrol method. Each afternoon, troops select 3, 1-hour activities to be completed together. This can include conservation projects, taking out the War Canoe, or making something out of metal at the Metal Forge. They also have a great Eagle Bound Program where Scouts complete hard to earn requirement and the First Aid and Swimming Merit Badges.  New in 2025 is the “Sequoyah Mountaineering Corps”- an updated older youth program that will take your Scouts through history for an unforgettable experience! </a:t>
            </a:r>
          </a:p>
          <a:p>
            <a:endParaRPr lang="en-US" dirty="0"/>
          </a:p>
          <a:p>
            <a:r>
              <a:rPr lang="en-US" dirty="0"/>
              <a:t>Come experience “The Sequoyah Difference” at Camp Sequoyah!</a:t>
            </a:r>
          </a:p>
          <a:p>
            <a:r>
              <a:rPr lang="en-US" dirty="0"/>
              <a:t>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19</a:t>
            </a:fld>
            <a:endParaRPr lang="en-US" altLang="en-US"/>
          </a:p>
        </p:txBody>
      </p:sp>
    </p:spTree>
    <p:extLst>
      <p:ext uri="{BB962C8B-B14F-4D97-AF65-F5344CB8AC3E}">
        <p14:creationId xmlns:p14="http://schemas.microsoft.com/office/powerpoint/2010/main" val="70678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start by taking a look at 2025. </a:t>
            </a:r>
          </a:p>
          <a:p>
            <a:endParaRPr lang="en-US" dirty="0"/>
          </a:p>
          <a:p>
            <a:r>
              <a:rPr lang="en-US" dirty="0"/>
              <a:t>As you can see, 2025 was a good year for the Greater Alabama Council.  In 2025, our Council provided programming to more than 15,000 youth across our 22-county service area.  The “Youth Served” numbers above don’t reflect our in-school Learning for Life program participants.</a:t>
            </a:r>
          </a:p>
          <a:p>
            <a:endParaRPr lang="en-US" dirty="0"/>
          </a:p>
          <a:p>
            <a:r>
              <a:rPr lang="en-US" dirty="0"/>
              <a:t>We had more than 2,300 Scouts participate in our Summer Camp programs, served 300 Scouting units, and saw 211 Scouts achieve the rank of Eagle.</a:t>
            </a:r>
          </a:p>
          <a:p>
            <a:endParaRPr lang="en-US" dirty="0"/>
          </a:p>
          <a:p>
            <a:r>
              <a:rPr lang="en-US" dirty="0"/>
              <a:t>Why are we looking at this?  This shows that successful units with a good program and financial plan retain Scouts and deliver a high-quality program.  This is a solid foundation we can build upon for 2026 and beyond!</a:t>
            </a:r>
          </a:p>
        </p:txBody>
      </p:sp>
      <p:sp>
        <p:nvSpPr>
          <p:cNvPr id="4" name="Slide Number Placeholder 3"/>
          <p:cNvSpPr>
            <a:spLocks noGrp="1"/>
          </p:cNvSpPr>
          <p:nvPr>
            <p:ph type="sldNum" sz="quarter" idx="5"/>
          </p:nvPr>
        </p:nvSpPr>
        <p:spPr/>
        <p:txBody>
          <a:bodyPr/>
          <a:lstStyle/>
          <a:p>
            <a:pPr defTabSz="948507" fontAlgn="auto">
              <a:spcBef>
                <a:spcPts val="0"/>
              </a:spcBef>
              <a:spcAft>
                <a:spcPts val="0"/>
              </a:spcAft>
              <a:defRPr/>
            </a:pPr>
            <a:fld id="{B8F67AE9-781E-4C45-83DD-7B4BE7C6DB73}" type="slidenum">
              <a:rPr lang="en-US">
                <a:solidFill>
                  <a:prstClr val="black"/>
                </a:solidFill>
                <a:latin typeface="Calibri" panose="020F0502020204030204"/>
                <a:ea typeface="+mn-ea"/>
              </a:rPr>
              <a:pPr defTabSz="948507" fontAlgn="auto">
                <a:spcBef>
                  <a:spcPts val="0"/>
                </a:spcBef>
                <a:spcAft>
                  <a:spcPts val="0"/>
                </a:spcAft>
                <a:defRPr/>
              </a:pPr>
              <a:t>2</a:t>
            </a:fld>
            <a:endParaRPr 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3105044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holding at least 7 Fishing derby’s this fall. These are designed for new Cub Scouts that join, but all Cub Scouts are invited to attend the derby closest to them.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Cub Haunted Weekend Registration will open in early August.  Cub Haunted is an exciting weekend of fun for Cub Scouts and their families at camp.  Cubs get to participate in range and target sports, field games, hay rides, crafts, and so much more!  Please make sure to register early as participation is limited and we do Sell Out.</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20</a:t>
            </a:fld>
            <a:endParaRPr lang="en-US" altLang="en-US"/>
          </a:p>
        </p:txBody>
      </p:sp>
    </p:spTree>
    <p:extLst>
      <p:ext uri="{BB962C8B-B14F-4D97-AF65-F5344CB8AC3E}">
        <p14:creationId xmlns:p14="http://schemas.microsoft.com/office/powerpoint/2010/main" val="320656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for 2026 is the Joy to the Woods Holiday Campout!  This weekend long campout at Camp Sequoyah brings the holiday cheer to Cub Scouts and their families!  Cubs get to enjoy fishing, range and target sports, holiday themed crafts, hot chocolate, holiday cookies, and more during this weekend of fun at camp!  </a:t>
            </a:r>
          </a:p>
          <a:p>
            <a:endParaRPr lang="en-US" dirty="0"/>
          </a:p>
          <a:p>
            <a:r>
              <a:rPr lang="en-US" dirty="0"/>
              <a:t>Back for the final time in 2026 is the Cast Iron Quest!  This fun filled day at </a:t>
            </a:r>
            <a:r>
              <a:rPr lang="en-US" dirty="0" err="1"/>
              <a:t>Sloss</a:t>
            </a:r>
            <a:r>
              <a:rPr lang="en-US" dirty="0"/>
              <a:t> Furnaces in Birmingham is a blast!  Cubs get to learn about the iron industry in Alabama, they get to participate in a wide variety of exciting program stations, they get to make their own piece of art  with skilled metal artisans, and watch an IRON POUR!  Registration is now open for this exciting event!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21</a:t>
            </a:fld>
            <a:endParaRPr lang="en-US" altLang="en-US"/>
          </a:p>
        </p:txBody>
      </p:sp>
    </p:spTree>
    <p:extLst>
      <p:ext uri="{BB962C8B-B14F-4D97-AF65-F5344CB8AC3E}">
        <p14:creationId xmlns:p14="http://schemas.microsoft.com/office/powerpoint/2010/main" val="407027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Splash into summer fun! Cub Scout Summer Camp is a 4-Day 3-Night adventure for Tigers, Wolves, and Bears at Camp Comer. It is all about Aquatics and the waterfront. How many Cub Scouts have seen that waterslide but never had the opportunity to slide down it? Now they will!</a:t>
            </a:r>
          </a:p>
          <a:p>
            <a:endParaRPr lang="en-US" dirty="0"/>
          </a:p>
          <a:p>
            <a:r>
              <a:rPr lang="en-US" dirty="0"/>
              <a:t>Webelos Camp is our highly attended and amazing program for Webelos and Arrow of Light Scouts. It is also 4-Day, 3-Night adventure that is a blast!</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22</a:t>
            </a:fld>
            <a:endParaRPr lang="en-US" altLang="en-US"/>
          </a:p>
        </p:txBody>
      </p:sp>
    </p:spTree>
    <p:extLst>
      <p:ext uri="{BB962C8B-B14F-4D97-AF65-F5344CB8AC3E}">
        <p14:creationId xmlns:p14="http://schemas.microsoft.com/office/powerpoint/2010/main" val="336699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err="1"/>
              <a:t>Woodbadge</a:t>
            </a:r>
            <a:r>
              <a:rPr lang="en-US" dirty="0"/>
              <a:t> is the amazing training program for adult leaders. It is designed to be taken within the first 2 years of becoming an adult leader. Having leaders attend will dramatically improve your unit's overall program and the quality of experience being provided to your Scouts.  The dates for the Fall 2026 Course are: Sept. 25-27 and October 17-18.  The Spring 2027 Course dates are: March 12-14 and April 3-4</a:t>
            </a:r>
          </a:p>
          <a:p>
            <a:endParaRPr lang="en-US" dirty="0"/>
          </a:p>
          <a:p>
            <a:r>
              <a:rPr lang="en-US" dirty="0"/>
              <a:t>National Youth Leadership Training. NYLT. This is advanced leadership training for youth. We offer two courses, one in January/Feb, and the other will be June 23-28 at Camp Westmoreland.   There are still slots available for the June NYLT course, so encourage your Scouts, Venturers, and Sea Scouts to register today!</a:t>
            </a:r>
          </a:p>
          <a:p>
            <a:endParaRPr lang="en-US" dirty="0"/>
          </a:p>
          <a:p>
            <a:r>
              <a:rPr lang="en-US" dirty="0"/>
              <a:t>University of Scouting will be February 27, 2027 at Wallace State Community College in Hanceville.  University of Scouting is a day of supplemental training with over 100 classes. These are fun classes from Dutch oven cooking, to practical skills. We have classes on how to improve your unit’s finances, or how to make your unit meetings more engaging. It’s an easy day of fun and fellowship and it’s a great way to get your parents and unit leaders more engaged. </a:t>
            </a:r>
          </a:p>
          <a:p>
            <a:r>
              <a:rPr lang="en-US" dirty="0"/>
              <a:t>	- As part of the this we include a Merit Badge College for Scouts BSA youth. Scouts are able to take 2 merit badges that day.  </a:t>
            </a:r>
          </a:p>
          <a:p>
            <a:endParaRPr lang="en-US" dirty="0"/>
          </a:p>
          <a:p>
            <a:r>
              <a:rPr lang="en-US" dirty="0" err="1"/>
              <a:t>Seabadge</a:t>
            </a:r>
            <a:r>
              <a:rPr lang="en-US" dirty="0"/>
              <a:t> will be making its second-ever port call in Alabama in 2027!  The tentative course dates are September 10-12, 2027 Camp Comer.  This adult leader training program is open to all registered adult leaders (Scouts BSA, Venturing, and especially Sea Scouting) and it helps you gain the tools and skills for working with older youth and helping them stay engaged and involved.  </a:t>
            </a:r>
          </a:p>
          <a:p>
            <a:endParaRPr lang="en-US" dirty="0"/>
          </a:p>
          <a:p>
            <a:r>
              <a:rPr lang="en-US" dirty="0"/>
              <a:t>Fish Camp @ Camp Sequoyah is for Scouts BSA, Sea Scouts, and Venturers. Scouts will work on the Fishing merit badges and work on earning the BSA’s angler award.  The BSA’s Angling Educator Training will be available for Adults looking to add additional skills and tools to help deliver the Scouting program.  In March of 2027, the Council will be hosting a Certified Angling Instructor Training at Camp Sequoyah.  This weekend-long training course equips you with the tools and resources necessary to help Scouts of all ages get out and enjoy fishing and angling wherever they may be.  It will also uniquely qualify you as a merit badge counselor for the Fishing, Fly Fishing, and Fish and Wildlife Management merit badges!</a:t>
            </a:r>
          </a:p>
          <a:p>
            <a:endParaRPr lang="en-US" dirty="0"/>
          </a:p>
          <a:p>
            <a:r>
              <a:rPr lang="en-US" dirty="0"/>
              <a:t>This November 6-8, there will be a Leave No Trace Skills course held at Camp Jackson.  This weekend-long course </a:t>
            </a:r>
            <a:r>
              <a:rPr lang="en-US" sz="1200" b="0" i="0" kern="1200" dirty="0">
                <a:solidFill>
                  <a:schemeClr val="tx1"/>
                </a:solidFill>
                <a:effectLst/>
                <a:latin typeface="+mn-lt"/>
                <a:ea typeface="ヒラギノ角ゴ Pro W3" charset="0"/>
                <a:cs typeface="ヒラギノ角ゴ Pro W3" charset="0"/>
              </a:rPr>
              <a:t>is a must-do for unit leaders (especially those involved in planning or leading their unit’s outdoor programs), Staff for any Scouting training course such as BALOO or IOLS, Unit Commissioners, District Committee Members (Like Program Chairs, Camporee Chairs, and Camping Chairs), Council-level volunteers, Scouting Professionals (Camp Rangers, Commissioned Professionals, and District Executive Staff), and Summer Camp Staff Members.  You can learn more at 1bsa.org/adult-leader-trainings/</a:t>
            </a:r>
            <a:endParaRPr lang="en-US" dirty="0"/>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23</a:t>
            </a:fld>
            <a:endParaRPr lang="en-US" altLang="en-US"/>
          </a:p>
        </p:txBody>
      </p:sp>
    </p:spTree>
    <p:extLst>
      <p:ext uri="{BB962C8B-B14F-4D97-AF65-F5344CB8AC3E}">
        <p14:creationId xmlns:p14="http://schemas.microsoft.com/office/powerpoint/2010/main" val="157864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Scout is Helpful. Scouting For Food is a one-of-a-kind service opportunity where Scouts help gather food to help those who suffer from food insecurity. The participation schedule is flexible. Please include this In your annual plan. </a:t>
            </a:r>
          </a:p>
          <a:p>
            <a:endParaRPr lang="en-US" dirty="0"/>
          </a:p>
          <a:p>
            <a:r>
              <a:rPr lang="en-US" dirty="0"/>
              <a:t>Currently, we are working with our </a:t>
            </a:r>
            <a:r>
              <a:rPr lang="en-US" dirty="0" err="1"/>
              <a:t>ScoutFest</a:t>
            </a:r>
            <a:r>
              <a:rPr lang="en-US" dirty="0"/>
              <a:t> Team and our Community Food Bank partners to coordinate drop-off at </a:t>
            </a:r>
            <a:r>
              <a:rPr lang="en-US" dirty="0" err="1"/>
              <a:t>ScoutFest</a:t>
            </a:r>
            <a:r>
              <a:rPr lang="en-US" dirty="0"/>
              <a:t> this fall.  We will have more information on that closer to time.</a:t>
            </a:r>
          </a:p>
          <a:p>
            <a:endParaRPr lang="en-US" dirty="0"/>
          </a:p>
          <a:p>
            <a:r>
              <a:rPr lang="en-US" dirty="0"/>
              <a:t>Speaking of </a:t>
            </a:r>
            <a:r>
              <a:rPr lang="en-US" dirty="0" err="1"/>
              <a:t>ScoutFest</a:t>
            </a:r>
            <a:r>
              <a:rPr lang="en-US" dirty="0"/>
              <a:t>…</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24</a:t>
            </a:fld>
            <a:endParaRPr lang="en-US" altLang="en-US"/>
          </a:p>
        </p:txBody>
      </p:sp>
    </p:spTree>
    <p:extLst>
      <p:ext uri="{BB962C8B-B14F-4D97-AF65-F5344CB8AC3E}">
        <p14:creationId xmlns:p14="http://schemas.microsoft.com/office/powerpoint/2010/main" val="2343881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us November 13-15 at American Village in Montevallo for a celebration 250 years in the making!  </a:t>
            </a:r>
            <a:r>
              <a:rPr lang="en-US" dirty="0" err="1"/>
              <a:t>ScoutFest</a:t>
            </a:r>
            <a:r>
              <a:rPr lang="en-US" dirty="0"/>
              <a:t> will have activities, events, and festivities for everyone- Cub Scouts, Scouts BSA, Sea Scouts, and Venturers!  This weekend will feature exhibitor midway, interactive events and attractions, Wood Badge and NYLT Reunions, displays, skill events, and so much more!  Be sure to check out scoutfest.com or 1bsa.org/</a:t>
            </a:r>
            <a:r>
              <a:rPr lang="en-US" dirty="0" err="1"/>
              <a:t>scoutfest</a:t>
            </a:r>
            <a:r>
              <a:rPr lang="en-US" dirty="0"/>
              <a:t>/ regularly for updates on activities, registration, and other news and highlights!</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25</a:t>
            </a:fld>
            <a:endParaRPr lang="en-US" altLang="en-US"/>
          </a:p>
        </p:txBody>
      </p:sp>
    </p:spTree>
    <p:extLst>
      <p:ext uri="{BB962C8B-B14F-4D97-AF65-F5344CB8AC3E}">
        <p14:creationId xmlns:p14="http://schemas.microsoft.com/office/powerpoint/2010/main" val="1469246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F1153-93A5-FD34-54B8-9957C339B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F8BF1-586A-DA83-1B4D-DD5366FF1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64189-B6D8-1F22-87C6-35883DD428BC}"/>
              </a:ext>
            </a:extLst>
          </p:cNvPr>
          <p:cNvSpPr>
            <a:spLocks noGrp="1"/>
          </p:cNvSpPr>
          <p:nvPr>
            <p:ph type="body" idx="1"/>
          </p:nvPr>
        </p:nvSpPr>
        <p:spPr/>
        <p:txBody>
          <a:bodyPr/>
          <a:lstStyle/>
          <a:p>
            <a:r>
              <a:rPr lang="en-US" dirty="0"/>
              <a:t>Update for Area/District</a:t>
            </a:r>
          </a:p>
        </p:txBody>
      </p:sp>
      <p:sp>
        <p:nvSpPr>
          <p:cNvPr id="5" name="Footer Placeholder 4">
            <a:extLst>
              <a:ext uri="{FF2B5EF4-FFF2-40B4-BE49-F238E27FC236}">
                <a16:creationId xmlns:a16="http://schemas.microsoft.com/office/drawing/2014/main" id="{DF5A49DE-8B04-011E-8577-3175636E559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5F20ACD-D616-419A-C57F-8AB000723D3F}"/>
              </a:ext>
            </a:extLst>
          </p:cNvPr>
          <p:cNvSpPr>
            <a:spLocks noGrp="1"/>
          </p:cNvSpPr>
          <p:nvPr>
            <p:ph type="sldNum" sz="quarter" idx="12"/>
          </p:nvPr>
        </p:nvSpPr>
        <p:spPr/>
        <p:txBody>
          <a:bodyPr/>
          <a:lstStyle/>
          <a:p>
            <a:fld id="{B2289D63-EFE5-458C-9B3B-FBC16AAD9489}" type="slidenum">
              <a:rPr lang="en-US" altLang="en-US" smtClean="0"/>
              <a:pPr/>
              <a:t>26</a:t>
            </a:fld>
            <a:endParaRPr lang="en-US" altLang="en-US"/>
          </a:p>
        </p:txBody>
      </p:sp>
    </p:spTree>
    <p:extLst>
      <p:ext uri="{BB962C8B-B14F-4D97-AF65-F5344CB8AC3E}">
        <p14:creationId xmlns:p14="http://schemas.microsoft.com/office/powerpoint/2010/main" val="3796446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website is the best place for up-to-date information. Check it often.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27</a:t>
            </a:fld>
            <a:endParaRPr lang="en-US" altLang="en-US"/>
          </a:p>
        </p:txBody>
      </p:sp>
    </p:spTree>
    <p:extLst>
      <p:ext uri="{BB962C8B-B14F-4D97-AF65-F5344CB8AC3E}">
        <p14:creationId xmlns:p14="http://schemas.microsoft.com/office/powerpoint/2010/main" val="1901108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28</a:t>
            </a:fld>
            <a:endParaRPr lang="en-US" altLang="en-US"/>
          </a:p>
        </p:txBody>
      </p:sp>
    </p:spTree>
    <p:extLst>
      <p:ext uri="{BB962C8B-B14F-4D97-AF65-F5344CB8AC3E}">
        <p14:creationId xmlns:p14="http://schemas.microsoft.com/office/powerpoint/2010/main" val="373930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dirty="0"/>
              <a:t>This is what Program Planning is all about. Helping unit leaders plan and schedule your next year of program so that they can attract and keep Scouts and families. </a:t>
            </a:r>
          </a:p>
          <a:p>
            <a:pPr defTabSz="474254">
              <a:defRPr/>
            </a:pPr>
            <a:r>
              <a:rPr lang="en-US" dirty="0"/>
              <a:t>A question we all face in Scouting: Why do Scouts and Families Leave Scouting? </a:t>
            </a:r>
          </a:p>
          <a:p>
            <a:pPr defTabSz="474254">
              <a:defRPr/>
            </a:pPr>
            <a:endParaRPr lang="en-US" dirty="0"/>
          </a:p>
          <a:p>
            <a:pPr defTabSz="474254">
              <a:defRPr/>
            </a:pPr>
            <a:r>
              <a:rPr lang="en-US" dirty="0"/>
              <a:t>#1 reason is Poor Adult Leadership / problems with leaders. </a:t>
            </a:r>
          </a:p>
          <a:p>
            <a:pPr defTabSz="474254">
              <a:defRPr/>
            </a:pPr>
            <a:r>
              <a:rPr lang="en-US" dirty="0"/>
              <a:t>#2 is loss of interest in the program. Scouting is no longer fun. </a:t>
            </a:r>
          </a:p>
          <a:p>
            <a:pPr defTabSz="474254">
              <a:defRPr/>
            </a:pPr>
            <a:r>
              <a:rPr lang="en-US" dirty="0"/>
              <a:t>#3 not feeling welcome. </a:t>
            </a:r>
          </a:p>
          <a:p>
            <a:pPr defTabSz="474254">
              <a:defRPr/>
            </a:pPr>
            <a:r>
              <a:rPr lang="en-US" dirty="0"/>
              <a:t>#4 cost</a:t>
            </a:r>
          </a:p>
          <a:p>
            <a:pPr defTabSz="474254">
              <a:defRPr/>
            </a:pPr>
            <a:endParaRPr lang="en-US" dirty="0"/>
          </a:p>
          <a:p>
            <a:pPr defTabSz="474254">
              <a:defRPr/>
            </a:pPr>
            <a:r>
              <a:rPr lang="en-US" dirty="0"/>
              <a:t>- Unit leadership problems, a loss of interest, not feeling welcome, and cost are most often mentioned by parents .  </a:t>
            </a:r>
          </a:p>
          <a:p>
            <a:pPr defTabSz="474254">
              <a:defRPr/>
            </a:pPr>
            <a:r>
              <a:rPr lang="en-US" dirty="0"/>
              <a:t>- Among youth who have not aged out of the program, other activities, poor leadership, no longer fun, and a loss of interest are the top factors.</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3</a:t>
            </a:fld>
            <a:endParaRPr lang="en-US" altLang="en-US"/>
          </a:p>
        </p:txBody>
      </p:sp>
    </p:spTree>
    <p:extLst>
      <p:ext uri="{BB962C8B-B14F-4D97-AF65-F5344CB8AC3E}">
        <p14:creationId xmlns:p14="http://schemas.microsoft.com/office/powerpoint/2010/main" val="214373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thinking about your annual plan, recognize that families want to know the answer to 2 things: </a:t>
            </a:r>
          </a:p>
          <a:p>
            <a:r>
              <a:rPr lang="en-US" dirty="0"/>
              <a:t>- What are we going to do &amp; How much is it going to cost? </a:t>
            </a:r>
          </a:p>
          <a:p>
            <a:endParaRPr lang="en-US" dirty="0"/>
          </a:p>
          <a:p>
            <a:r>
              <a:rPr lang="en-US" dirty="0"/>
              <a:t>If the unit can answer these 2 simple questions, families will sign up and stay involved. It always works! </a:t>
            </a:r>
          </a:p>
          <a:p>
            <a:endParaRPr lang="en-US" dirty="0"/>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4</a:t>
            </a:fld>
            <a:endParaRPr lang="en-US" altLang="en-US"/>
          </a:p>
        </p:txBody>
      </p:sp>
    </p:spTree>
    <p:extLst>
      <p:ext uri="{BB962C8B-B14F-4D97-AF65-F5344CB8AC3E}">
        <p14:creationId xmlns:p14="http://schemas.microsoft.com/office/powerpoint/2010/main" val="17672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Annual Program Planning.</a:t>
            </a:r>
          </a:p>
          <a:p>
            <a:endParaRPr lang="en-US" dirty="0"/>
          </a:p>
          <a:p>
            <a:pPr defTabSz="474254">
              <a:defRPr/>
            </a:pPr>
            <a:r>
              <a:rPr lang="en-US" dirty="0"/>
              <a:t>Tonight, we are going to walk you through ideas and best practices to help you improve your unit’s program and funding plan.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5</a:t>
            </a:fld>
            <a:endParaRPr lang="en-US" altLang="en-US"/>
          </a:p>
        </p:txBody>
      </p:sp>
    </p:spTree>
    <p:extLst>
      <p:ext uri="{BB962C8B-B14F-4D97-AF65-F5344CB8AC3E}">
        <p14:creationId xmlns:p14="http://schemas.microsoft.com/office/powerpoint/2010/main" val="249630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to far, we want to start with this. “This is the way we’ve always done it”</a:t>
            </a:r>
          </a:p>
          <a:p>
            <a:endParaRPr lang="en-US" dirty="0"/>
          </a:p>
          <a:p>
            <a:r>
              <a:rPr lang="en-US" b="1" dirty="0"/>
              <a:t>CLICK</a:t>
            </a:r>
          </a:p>
          <a:p>
            <a:endParaRPr lang="en-US" dirty="0"/>
          </a:p>
          <a:p>
            <a:r>
              <a:rPr lang="en-US" dirty="0"/>
              <a:t>Scouting continues to change and grow. All our programs have been updated in the last few years and this includes Cub Scouts, Scouts BSA, Sea Scouting and Venturing. Our Districts and Council have updated events and made changes to better accommodate and support your efforts. Please take advantage of these things. </a:t>
            </a:r>
          </a:p>
          <a:p>
            <a:endParaRPr lang="en-US" dirty="0"/>
          </a:p>
          <a:p>
            <a:r>
              <a:rPr lang="en-US" dirty="0"/>
              <a:t>The costs associated with Scouting have also increased and will continue to increase and you’ll need to adapt your operations accordingly.</a:t>
            </a:r>
          </a:p>
          <a:p>
            <a:endParaRPr lang="en-US" dirty="0"/>
          </a:p>
          <a:p>
            <a:r>
              <a:rPr lang="en-US" dirty="0"/>
              <a:t>We are going to share some great ideas and recommendations, so please have an open mind.</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6</a:t>
            </a:fld>
            <a:endParaRPr lang="en-US" altLang="en-US"/>
          </a:p>
        </p:txBody>
      </p:sp>
    </p:spTree>
    <p:extLst>
      <p:ext uri="{BB962C8B-B14F-4D97-AF65-F5344CB8AC3E}">
        <p14:creationId xmlns:p14="http://schemas.microsoft.com/office/powerpoint/2010/main" val="351878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you have a paper copy, </a:t>
            </a:r>
            <a:r>
              <a:rPr lang="en-US" altLang="en-US" sz="1200" b="0" dirty="0">
                <a:latin typeface="Helvetica" panose="020B0604020202020204" pitchFamily="34" charset="0"/>
                <a:ea typeface="ヒラギノ角ゴ Pro W3" charset="-128"/>
              </a:rPr>
              <a:t>See Pages 4 – 5 in your Planning Calendar.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7</a:t>
            </a:fld>
            <a:endParaRPr lang="en-US" altLang="en-US"/>
          </a:p>
        </p:txBody>
      </p:sp>
    </p:spTree>
    <p:extLst>
      <p:ext uri="{BB962C8B-B14F-4D97-AF65-F5344CB8AC3E}">
        <p14:creationId xmlns:p14="http://schemas.microsoft.com/office/powerpoint/2010/main" val="7012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Guidebook is a tool to help you during the process. Specifically at your meeting. We have a couple available for each unit and the file is online on our website for you to print more as needed. It is also designed to be viewed digitally. </a:t>
            </a:r>
          </a:p>
          <a:p>
            <a:endParaRPr lang="en-US" dirty="0"/>
          </a:p>
          <a:p>
            <a:r>
              <a:rPr lang="en-US" dirty="0"/>
              <a:t>The calendar on the left page is intentionally left blank. This is so that you can write down your unit dates and activities.</a:t>
            </a:r>
          </a:p>
          <a:p>
            <a:endParaRPr lang="en-US" dirty="0"/>
          </a:p>
          <a:p>
            <a:r>
              <a:rPr lang="en-US" dirty="0"/>
              <a:t>Council events are in the top right, followed by typical unit events held that month, followed by District events. There are also labels to help you identify Cub Scout Events, Scouts BSA Events, Sea Scouting, and Venturing Events. </a:t>
            </a:r>
          </a:p>
          <a:p>
            <a:r>
              <a:rPr lang="en-US" dirty="0"/>
              <a:t>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8</a:t>
            </a:fld>
            <a:endParaRPr lang="en-US" altLang="en-US"/>
          </a:p>
        </p:txBody>
      </p:sp>
    </p:spTree>
    <p:extLst>
      <p:ext uri="{BB962C8B-B14F-4D97-AF65-F5344CB8AC3E}">
        <p14:creationId xmlns:p14="http://schemas.microsoft.com/office/powerpoint/2010/main" val="422803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begins with Pre-work, which is setting the meeting date, inviting the right people, collecting information that will be helpful in the planning process, such as key school dates, personal dates, and your last year’s annual plan (if you have one). </a:t>
            </a:r>
          </a:p>
          <a:p>
            <a:endParaRPr lang="en-US" dirty="0"/>
          </a:p>
          <a:p>
            <a:r>
              <a:rPr lang="en-US" dirty="0"/>
              <a:t>At the meeting:</a:t>
            </a:r>
          </a:p>
          <a:p>
            <a:endParaRPr lang="en-US" dirty="0"/>
          </a:p>
          <a:p>
            <a:r>
              <a:rPr lang="en-US" dirty="0"/>
              <a:t>Step 1 – Is to take the dates you’ve collected prior to the meeting and add them to the Calendar</a:t>
            </a:r>
          </a:p>
          <a:p>
            <a:endParaRPr lang="en-US" dirty="0"/>
          </a:p>
          <a:p>
            <a:r>
              <a:rPr lang="en-US" dirty="0"/>
              <a:t>Step 2 – is to review what the unit did last year. What went well, what didn’t go well. Don’t spend to much time on this step, just use this research to guide what you might want to keep, replace, or improve.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9</a:t>
            </a:fld>
            <a:endParaRPr lang="en-US" altLang="en-US"/>
          </a:p>
        </p:txBody>
      </p:sp>
    </p:spTree>
    <p:extLst>
      <p:ext uri="{BB962C8B-B14F-4D97-AF65-F5344CB8AC3E}">
        <p14:creationId xmlns:p14="http://schemas.microsoft.com/office/powerpoint/2010/main" val="826977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48F2D5F3-CE74-427F-8F32-F823F4290A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2725" y="2138363"/>
            <a:ext cx="11477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742599" y="1650331"/>
            <a:ext cx="4755880" cy="2110257"/>
          </a:xfrm>
          <a:prstGeom prst="rect">
            <a:avLst/>
          </a:prstGeom>
        </p:spPr>
        <p:txBody>
          <a:bodyPr rtlCol="0">
            <a:noAutofit/>
          </a:bodyPr>
          <a:lstStyle>
            <a:lvl1pPr>
              <a:defRPr sz="4000"/>
            </a:lvl1pPr>
          </a:lstStyle>
          <a:p>
            <a:r>
              <a:rPr lang="en-US" dirty="0"/>
              <a:t>Click to edit Master title style</a:t>
            </a:r>
          </a:p>
        </p:txBody>
      </p:sp>
      <p:sp>
        <p:nvSpPr>
          <p:cNvPr id="4" name="Slide Number Placeholder 5">
            <a:extLst>
              <a:ext uri="{FF2B5EF4-FFF2-40B4-BE49-F238E27FC236}">
                <a16:creationId xmlns:a16="http://schemas.microsoft.com/office/drawing/2014/main" id="{B424B234-7A34-4C8C-AE55-FE0C223036B9}"/>
              </a:ext>
            </a:extLst>
          </p:cNvPr>
          <p:cNvSpPr>
            <a:spLocks noGrp="1"/>
          </p:cNvSpPr>
          <p:nvPr>
            <p:ph type="sldNum" sz="quarter" idx="10"/>
          </p:nvPr>
        </p:nvSpPr>
        <p:spPr/>
        <p:txBody>
          <a:bodyPr/>
          <a:lstStyle>
            <a:lvl1pPr>
              <a:defRPr/>
            </a:lvl1pPr>
          </a:lstStyle>
          <a:p>
            <a:fld id="{218DB690-723F-4426-BA51-61D62A221B84}" type="slidenum">
              <a:rPr lang="en-US" altLang="en-US"/>
              <a:pPr/>
              <a:t>‹#›</a:t>
            </a:fld>
            <a:endParaRPr lang="en-US" altLang="en-US"/>
          </a:p>
        </p:txBody>
      </p:sp>
      <p:sp>
        <p:nvSpPr>
          <p:cNvPr id="5" name="Date Placeholder 6">
            <a:extLst>
              <a:ext uri="{FF2B5EF4-FFF2-40B4-BE49-F238E27FC236}">
                <a16:creationId xmlns:a16="http://schemas.microsoft.com/office/drawing/2014/main" id="{F1D6F126-3680-4DD5-A206-D48BF3B674FC}"/>
              </a:ext>
            </a:extLst>
          </p:cNvPr>
          <p:cNvSpPr>
            <a:spLocks noGrp="1"/>
          </p:cNvSpPr>
          <p:nvPr>
            <p:ph type="dt" sz="half" idx="11"/>
          </p:nvPr>
        </p:nvSpPr>
        <p:spPr>
          <a:xfrm>
            <a:off x="3816350" y="6508750"/>
            <a:ext cx="2133600" cy="365125"/>
          </a:xfrm>
          <a:prstGeom prst="rect">
            <a:avLst/>
          </a:prstGeom>
        </p:spPr>
        <p:txBody>
          <a:bodyPr/>
          <a:lstStyle>
            <a:lvl1pPr>
              <a:defRPr/>
            </a:lvl1pPr>
          </a:lstStyle>
          <a:p>
            <a:fld id="{C3227F2F-E39B-4F60-9517-BE2227DAE90F}" type="datetime1">
              <a:rPr lang="en-US" altLang="en-US"/>
              <a:pPr/>
              <a:t>5/6/2026</a:t>
            </a:fld>
            <a:endParaRPr lang="en-US" altLang="en-US"/>
          </a:p>
        </p:txBody>
      </p:sp>
    </p:spTree>
    <p:extLst>
      <p:ext uri="{BB962C8B-B14F-4D97-AF65-F5344CB8AC3E}">
        <p14:creationId xmlns:p14="http://schemas.microsoft.com/office/powerpoint/2010/main" val="1406024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FDL_4K.png">
            <a:extLst>
              <a:ext uri="{FF2B5EF4-FFF2-40B4-BE49-F238E27FC236}">
                <a16:creationId xmlns:a16="http://schemas.microsoft.com/office/drawing/2014/main" id="{2C6B96C1-B744-4097-A04E-4C6E5DDC1D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234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873C079-71C3-4252-BAE0-15A54F6C4F90}"/>
              </a:ext>
            </a:extLst>
          </p:cNvPr>
          <p:cNvSpPr>
            <a:spLocks noGrp="1"/>
          </p:cNvSpPr>
          <p:nvPr>
            <p:ph type="sldNum" sz="quarter" idx="10"/>
          </p:nvPr>
        </p:nvSpPr>
        <p:spPr/>
        <p:txBody>
          <a:bodyPr/>
          <a:lstStyle>
            <a:lvl1pPr>
              <a:defRPr/>
            </a:lvl1pPr>
          </a:lstStyle>
          <a:p>
            <a:fld id="{AE9E997F-4CF5-49A0-85AD-F12A4CD86C64}" type="slidenum">
              <a:rPr lang="en-US" altLang="en-US"/>
              <a:pPr/>
              <a:t>‹#›</a:t>
            </a:fld>
            <a:endParaRPr lang="en-US" altLang="en-US"/>
          </a:p>
        </p:txBody>
      </p:sp>
      <p:sp>
        <p:nvSpPr>
          <p:cNvPr id="6" name="Date Placeholder 6">
            <a:extLst>
              <a:ext uri="{FF2B5EF4-FFF2-40B4-BE49-F238E27FC236}">
                <a16:creationId xmlns:a16="http://schemas.microsoft.com/office/drawing/2014/main" id="{8C47B6CB-44D4-463F-AB14-6C3E8B5B3735}"/>
              </a:ext>
            </a:extLst>
          </p:cNvPr>
          <p:cNvSpPr>
            <a:spLocks noGrp="1"/>
          </p:cNvSpPr>
          <p:nvPr>
            <p:ph type="dt" sz="half" idx="11"/>
          </p:nvPr>
        </p:nvSpPr>
        <p:spPr>
          <a:xfrm>
            <a:off x="3816350" y="6508750"/>
            <a:ext cx="2133600" cy="365125"/>
          </a:xfrm>
          <a:prstGeom prst="rect">
            <a:avLst/>
          </a:prstGeom>
        </p:spPr>
        <p:txBody>
          <a:bodyPr/>
          <a:lstStyle>
            <a:lvl1pPr>
              <a:defRPr/>
            </a:lvl1pPr>
          </a:lstStyle>
          <a:p>
            <a:fld id="{E2FC1C0D-7F9F-4917-8F36-4974E8FDF03B}" type="datetime1">
              <a:rPr lang="en-US" altLang="en-US"/>
              <a:pPr/>
              <a:t>5/6/2026</a:t>
            </a:fld>
            <a:endParaRPr lang="en-US" altLang="en-US"/>
          </a:p>
        </p:txBody>
      </p:sp>
    </p:spTree>
    <p:extLst>
      <p:ext uri="{BB962C8B-B14F-4D97-AF65-F5344CB8AC3E}">
        <p14:creationId xmlns:p14="http://schemas.microsoft.com/office/powerpoint/2010/main" val="70135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a:extLst>
              <a:ext uri="{FF2B5EF4-FFF2-40B4-BE49-F238E27FC236}">
                <a16:creationId xmlns:a16="http://schemas.microsoft.com/office/drawing/2014/main" id="{68CC6658-B58D-4D61-A678-42506200CC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91161CA4-5D67-4CB6-B92A-BA2269EA9726}"/>
              </a:ext>
            </a:extLst>
          </p:cNvPr>
          <p:cNvSpPr>
            <a:spLocks noGrp="1"/>
          </p:cNvSpPr>
          <p:nvPr>
            <p:ph type="dt" sz="half" idx="10"/>
          </p:nvPr>
        </p:nvSpPr>
        <p:spPr>
          <a:xfrm>
            <a:off x="3816350" y="6508750"/>
            <a:ext cx="2133600" cy="365125"/>
          </a:xfrm>
          <a:prstGeom prst="rect">
            <a:avLst/>
          </a:prstGeom>
        </p:spPr>
        <p:txBody>
          <a:bodyPr/>
          <a:lstStyle>
            <a:lvl1pPr>
              <a:defRPr/>
            </a:lvl1pPr>
          </a:lstStyle>
          <a:p>
            <a:fld id="{3801255E-0486-4F55-815A-1C10929FDF83}" type="datetime1">
              <a:rPr lang="en-US" altLang="en-US"/>
              <a:pPr/>
              <a:t>5/6/2026</a:t>
            </a:fld>
            <a:endParaRPr lang="en-US" altLang="en-US"/>
          </a:p>
        </p:txBody>
      </p:sp>
      <p:sp>
        <p:nvSpPr>
          <p:cNvPr id="7" name="Slide Number Placeholder 6">
            <a:extLst>
              <a:ext uri="{FF2B5EF4-FFF2-40B4-BE49-F238E27FC236}">
                <a16:creationId xmlns:a16="http://schemas.microsoft.com/office/drawing/2014/main" id="{F8C2D413-3078-4185-A27C-AEA9EC0719AB}"/>
              </a:ext>
            </a:extLst>
          </p:cNvPr>
          <p:cNvSpPr>
            <a:spLocks noGrp="1"/>
          </p:cNvSpPr>
          <p:nvPr>
            <p:ph type="sldNum" sz="quarter" idx="11"/>
          </p:nvPr>
        </p:nvSpPr>
        <p:spPr/>
        <p:txBody>
          <a:bodyPr/>
          <a:lstStyle>
            <a:lvl1pPr>
              <a:defRPr/>
            </a:lvl1pPr>
          </a:lstStyle>
          <a:p>
            <a:fld id="{3C6A69C2-858C-488B-B4F2-8DB00EEC6358}" type="slidenum">
              <a:rPr lang="en-US" altLang="en-US"/>
              <a:pPr/>
              <a:t>‹#›</a:t>
            </a:fld>
            <a:endParaRPr lang="en-US" altLang="en-US"/>
          </a:p>
        </p:txBody>
      </p:sp>
    </p:spTree>
    <p:extLst>
      <p:ext uri="{BB962C8B-B14F-4D97-AF65-F5344CB8AC3E}">
        <p14:creationId xmlns:p14="http://schemas.microsoft.com/office/powerpoint/2010/main" val="129049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a:extLst>
              <a:ext uri="{FF2B5EF4-FFF2-40B4-BE49-F238E27FC236}">
                <a16:creationId xmlns:a16="http://schemas.microsoft.com/office/drawing/2014/main" id="{A59809A3-86DC-410F-891F-1CB5A148F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96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1937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96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7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D69BDEA1-C7A8-4E47-B6ED-B860FD22397F}"/>
              </a:ext>
            </a:extLst>
          </p:cNvPr>
          <p:cNvSpPr>
            <a:spLocks noGrp="1"/>
          </p:cNvSpPr>
          <p:nvPr>
            <p:ph type="dt" sz="half" idx="10"/>
          </p:nvPr>
        </p:nvSpPr>
        <p:spPr>
          <a:xfrm>
            <a:off x="3816350" y="6508750"/>
            <a:ext cx="2133600" cy="365125"/>
          </a:xfrm>
          <a:prstGeom prst="rect">
            <a:avLst/>
          </a:prstGeom>
        </p:spPr>
        <p:txBody>
          <a:bodyPr/>
          <a:lstStyle>
            <a:lvl1pPr>
              <a:defRPr/>
            </a:lvl1pPr>
          </a:lstStyle>
          <a:p>
            <a:fld id="{B334C98C-9AC3-44F2-BC8C-9E1FDBAF9B91}" type="datetime1">
              <a:rPr lang="en-US" altLang="en-US"/>
              <a:pPr/>
              <a:t>5/6/2026</a:t>
            </a:fld>
            <a:endParaRPr lang="en-US" altLang="en-US"/>
          </a:p>
        </p:txBody>
      </p:sp>
      <p:sp>
        <p:nvSpPr>
          <p:cNvPr id="9" name="Slide Number Placeholder 8">
            <a:extLst>
              <a:ext uri="{FF2B5EF4-FFF2-40B4-BE49-F238E27FC236}">
                <a16:creationId xmlns:a16="http://schemas.microsoft.com/office/drawing/2014/main" id="{8F76A1AC-0ECC-4E13-94A8-8A5AAB27F22D}"/>
              </a:ext>
            </a:extLst>
          </p:cNvPr>
          <p:cNvSpPr>
            <a:spLocks noGrp="1"/>
          </p:cNvSpPr>
          <p:nvPr>
            <p:ph type="sldNum" sz="quarter" idx="11"/>
          </p:nvPr>
        </p:nvSpPr>
        <p:spPr/>
        <p:txBody>
          <a:bodyPr/>
          <a:lstStyle>
            <a:lvl1pPr>
              <a:defRPr/>
            </a:lvl1pPr>
          </a:lstStyle>
          <a:p>
            <a:fld id="{F6AC8C2C-BFEA-4F3C-B7CB-29BDCB11CF8C}" type="slidenum">
              <a:rPr lang="en-US" altLang="en-US"/>
              <a:pPr/>
              <a:t>‹#›</a:t>
            </a:fld>
            <a:endParaRPr lang="en-US" altLang="en-US"/>
          </a:p>
        </p:txBody>
      </p:sp>
    </p:spTree>
    <p:extLst>
      <p:ext uri="{BB962C8B-B14F-4D97-AF65-F5344CB8AC3E}">
        <p14:creationId xmlns:p14="http://schemas.microsoft.com/office/powerpoint/2010/main" val="175037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EF7779FB-ED70-4C02-A6FD-E9B3BFC2E7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CC51A7B1-9494-41CB-B75C-ABFD0620664E}"/>
              </a:ext>
            </a:extLst>
          </p:cNvPr>
          <p:cNvSpPr>
            <a:spLocks noGrp="1"/>
          </p:cNvSpPr>
          <p:nvPr>
            <p:ph type="dt" sz="half" idx="10"/>
          </p:nvPr>
        </p:nvSpPr>
        <p:spPr>
          <a:xfrm>
            <a:off x="3816350" y="6508750"/>
            <a:ext cx="2133600" cy="365125"/>
          </a:xfrm>
          <a:prstGeom prst="rect">
            <a:avLst/>
          </a:prstGeom>
        </p:spPr>
        <p:txBody>
          <a:bodyPr/>
          <a:lstStyle>
            <a:lvl1pPr>
              <a:defRPr/>
            </a:lvl1pPr>
          </a:lstStyle>
          <a:p>
            <a:fld id="{D4B4D239-D405-4C74-BC3A-DBC6A6E9C334}" type="datetime1">
              <a:rPr lang="en-US" altLang="en-US"/>
              <a:pPr/>
              <a:t>5/6/2026</a:t>
            </a:fld>
            <a:endParaRPr lang="en-US" altLang="en-US"/>
          </a:p>
        </p:txBody>
      </p:sp>
      <p:sp>
        <p:nvSpPr>
          <p:cNvPr id="5" name="Slide Number Placeholder 4">
            <a:extLst>
              <a:ext uri="{FF2B5EF4-FFF2-40B4-BE49-F238E27FC236}">
                <a16:creationId xmlns:a16="http://schemas.microsoft.com/office/drawing/2014/main" id="{39E22960-3AE2-47D4-B996-BEFB57519D20}"/>
              </a:ext>
            </a:extLst>
          </p:cNvPr>
          <p:cNvSpPr>
            <a:spLocks noGrp="1"/>
          </p:cNvSpPr>
          <p:nvPr>
            <p:ph type="sldNum" sz="quarter" idx="11"/>
          </p:nvPr>
        </p:nvSpPr>
        <p:spPr/>
        <p:txBody>
          <a:bodyPr/>
          <a:lstStyle>
            <a:lvl1pPr>
              <a:defRPr/>
            </a:lvl1pPr>
          </a:lstStyle>
          <a:p>
            <a:fld id="{4831E69F-38F0-4FD9-84EC-05188E305B62}" type="slidenum">
              <a:rPr lang="en-US" altLang="en-US"/>
              <a:pPr/>
              <a:t>‹#›</a:t>
            </a:fld>
            <a:endParaRPr lang="en-US" altLang="en-US"/>
          </a:p>
        </p:txBody>
      </p:sp>
    </p:spTree>
    <p:extLst>
      <p:ext uri="{BB962C8B-B14F-4D97-AF65-F5344CB8AC3E}">
        <p14:creationId xmlns:p14="http://schemas.microsoft.com/office/powerpoint/2010/main" val="19629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90409-A81D-4355-8552-781BDEAEBA67}"/>
              </a:ext>
            </a:extLst>
          </p:cNvPr>
          <p:cNvSpPr>
            <a:spLocks noGrp="1"/>
          </p:cNvSpPr>
          <p:nvPr>
            <p:ph type="dt" sz="half" idx="10"/>
          </p:nvPr>
        </p:nvSpPr>
        <p:spPr>
          <a:xfrm>
            <a:off x="3816350" y="6508750"/>
            <a:ext cx="2133600" cy="365125"/>
          </a:xfrm>
          <a:prstGeom prst="rect">
            <a:avLst/>
          </a:prstGeom>
        </p:spPr>
        <p:txBody>
          <a:bodyPr/>
          <a:lstStyle>
            <a:lvl1pPr>
              <a:defRPr/>
            </a:lvl1pPr>
          </a:lstStyle>
          <a:p>
            <a:fld id="{E61222B6-7206-484E-98D5-1626D119AECA}" type="datetime1">
              <a:rPr lang="en-US" altLang="en-US"/>
              <a:pPr/>
              <a:t>5/6/2026</a:t>
            </a:fld>
            <a:endParaRPr lang="en-US" altLang="en-US"/>
          </a:p>
        </p:txBody>
      </p:sp>
      <p:sp>
        <p:nvSpPr>
          <p:cNvPr id="3" name="Slide Number Placeholder 3">
            <a:extLst>
              <a:ext uri="{FF2B5EF4-FFF2-40B4-BE49-F238E27FC236}">
                <a16:creationId xmlns:a16="http://schemas.microsoft.com/office/drawing/2014/main" id="{4C603F69-BBE5-4D19-9266-F177C07A5A54}"/>
              </a:ext>
            </a:extLst>
          </p:cNvPr>
          <p:cNvSpPr>
            <a:spLocks noGrp="1"/>
          </p:cNvSpPr>
          <p:nvPr>
            <p:ph type="sldNum" sz="quarter" idx="11"/>
          </p:nvPr>
        </p:nvSpPr>
        <p:spPr/>
        <p:txBody>
          <a:bodyPr/>
          <a:lstStyle>
            <a:lvl1pPr>
              <a:defRPr/>
            </a:lvl1pPr>
          </a:lstStyle>
          <a:p>
            <a:fld id="{2C245C92-653D-415A-B85F-0A26A5B4C025}" type="slidenum">
              <a:rPr lang="en-US" altLang="en-US"/>
              <a:pPr/>
              <a:t>‹#›</a:t>
            </a:fld>
            <a:endParaRPr lang="en-US" altLang="en-US"/>
          </a:p>
        </p:txBody>
      </p:sp>
    </p:spTree>
    <p:extLst>
      <p:ext uri="{BB962C8B-B14F-4D97-AF65-F5344CB8AC3E}">
        <p14:creationId xmlns:p14="http://schemas.microsoft.com/office/powerpoint/2010/main" val="195160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24FA6E2-D24A-4775-B212-23F92D4B52DA}"/>
              </a:ext>
            </a:extLst>
          </p:cNvPr>
          <p:cNvSpPr>
            <a:spLocks noGrp="1"/>
          </p:cNvSpPr>
          <p:nvPr>
            <p:ph type="dt" sz="half" idx="10"/>
          </p:nvPr>
        </p:nvSpPr>
        <p:spPr>
          <a:xfrm>
            <a:off x="3816350" y="6508750"/>
            <a:ext cx="2133600" cy="365125"/>
          </a:xfrm>
          <a:prstGeom prst="rect">
            <a:avLst/>
          </a:prstGeom>
        </p:spPr>
        <p:txBody>
          <a:bodyPr/>
          <a:lstStyle>
            <a:lvl1pPr>
              <a:defRPr/>
            </a:lvl1pPr>
          </a:lstStyle>
          <a:p>
            <a:fld id="{C1A423CF-BD29-4D76-AED4-B32B13283BE4}" type="datetime1">
              <a:rPr lang="en-US" altLang="en-US"/>
              <a:pPr/>
              <a:t>5/6/2026</a:t>
            </a:fld>
            <a:endParaRPr lang="en-US" altLang="en-US"/>
          </a:p>
        </p:txBody>
      </p:sp>
      <p:sp>
        <p:nvSpPr>
          <p:cNvPr id="6" name="Slide Number Placeholder 6">
            <a:extLst>
              <a:ext uri="{FF2B5EF4-FFF2-40B4-BE49-F238E27FC236}">
                <a16:creationId xmlns:a16="http://schemas.microsoft.com/office/drawing/2014/main" id="{2C860FA1-AFEF-4B18-A20F-DBE3FAF6E681}"/>
              </a:ext>
            </a:extLst>
          </p:cNvPr>
          <p:cNvSpPr>
            <a:spLocks noGrp="1"/>
          </p:cNvSpPr>
          <p:nvPr>
            <p:ph type="sldNum" sz="quarter" idx="11"/>
          </p:nvPr>
        </p:nvSpPr>
        <p:spPr/>
        <p:txBody>
          <a:bodyPr/>
          <a:lstStyle>
            <a:lvl1pPr>
              <a:defRPr/>
            </a:lvl1pPr>
          </a:lstStyle>
          <a:p>
            <a:fld id="{EC0E5182-8CCB-4736-AB89-1DF94B7121F2}" type="slidenum">
              <a:rPr lang="en-US" altLang="en-US"/>
              <a:pPr/>
              <a:t>‹#›</a:t>
            </a:fld>
            <a:endParaRPr lang="en-US" altLang="en-US"/>
          </a:p>
        </p:txBody>
      </p:sp>
    </p:spTree>
    <p:extLst>
      <p:ext uri="{BB962C8B-B14F-4D97-AF65-F5344CB8AC3E}">
        <p14:creationId xmlns:p14="http://schemas.microsoft.com/office/powerpoint/2010/main" val="280314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Folio.png">
            <a:extLst>
              <a:ext uri="{FF2B5EF4-FFF2-40B4-BE49-F238E27FC236}">
                <a16:creationId xmlns:a16="http://schemas.microsoft.com/office/drawing/2014/main" id="{7B328081-C821-47E1-A3D3-194BADBB49D3}"/>
              </a:ext>
            </a:extLst>
          </p:cNvPr>
          <p:cNvPicPr>
            <a:picLocks noChangeAspect="1"/>
          </p:cNvPicPr>
          <p:nvPr userDrawn="1"/>
        </p:nvPicPr>
        <p:blipFill>
          <a:blip r:embed="rId9"/>
          <a:srcRect/>
          <a:stretch/>
        </p:blipFill>
        <p:spPr bwMode="auto">
          <a:xfrm>
            <a:off x="1" y="5148282"/>
            <a:ext cx="9144000" cy="171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427C368-95AD-4B9B-B478-D7BFDA6C587B}"/>
              </a:ext>
            </a:extLst>
          </p:cNvPr>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AE80F0C1-28B8-4424-8B88-ECC4175E64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19455BDA-F443-4C3F-ADB9-7106CFC35353}"/>
              </a:ext>
            </a:extLst>
          </p:cNvPr>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anose="020B0604020202020204" pitchFamily="34" charset="0"/>
              </a:defRPr>
            </a:lvl1pPr>
          </a:lstStyle>
          <a:p>
            <a:fld id="{D70BD051-AB65-464C-9B96-8500E6F5C169}" type="slidenum">
              <a:rPr lang="en-US" altLang="en-US"/>
              <a:pPr/>
              <a:t>‹#›</a:t>
            </a:fld>
            <a:endParaRPr lang="en-US" altLang="en-US"/>
          </a:p>
        </p:txBody>
      </p:sp>
      <p:pic>
        <p:nvPicPr>
          <p:cNvPr id="1030" name="Picture 9">
            <a:extLst>
              <a:ext uri="{FF2B5EF4-FFF2-40B4-BE49-F238E27FC236}">
                <a16:creationId xmlns:a16="http://schemas.microsoft.com/office/drawing/2014/main" id="{C461EC9E-770B-4838-9C1C-00085030B7B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a:extLst>
              <a:ext uri="{FF2B5EF4-FFF2-40B4-BE49-F238E27FC236}">
                <a16:creationId xmlns:a16="http://schemas.microsoft.com/office/drawing/2014/main" id="{1EE6F254-A2A6-40BF-B72F-67169ACAE128}"/>
              </a:ext>
            </a:extLst>
          </p:cNvPr>
          <p:cNvSpPr>
            <a:spLocks noGrp="1"/>
          </p:cNvSpPr>
          <p:nvPr>
            <p:ph type="dt" sz="half" idx="2"/>
          </p:nvPr>
        </p:nvSpPr>
        <p:spPr>
          <a:xfrm>
            <a:off x="4022725" y="6508750"/>
            <a:ext cx="1727200"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anose="020B0604020202020204" pitchFamily="34" charset="0"/>
              </a:defRPr>
            </a:lvl1pPr>
          </a:lstStyle>
          <a:p>
            <a:fld id="{2E7AA7F2-7CBC-4D13-BED9-0DEC8C3F7DD4}" type="datetime1">
              <a:rPr lang="en-US" altLang="en-US"/>
              <a:pPr/>
              <a:t>5/6/2026</a:t>
            </a:fld>
            <a:endParaRPr lang="en-US" altLang="en-US"/>
          </a:p>
        </p:txBody>
      </p:sp>
      <p:pic>
        <p:nvPicPr>
          <p:cNvPr id="1032" name="Picture 13">
            <a:extLst>
              <a:ext uri="{FF2B5EF4-FFF2-40B4-BE49-F238E27FC236}">
                <a16:creationId xmlns:a16="http://schemas.microsoft.com/office/drawing/2014/main" id="{3E5309B7-C429-4CE9-8907-C6E9AD6BC284}"/>
              </a:ext>
            </a:extLst>
          </p:cNvPr>
          <p:cNvPicPr>
            <a:picLocks noChangeAspect="1"/>
          </p:cNvPicPr>
          <p:nvPr userDrawn="1"/>
        </p:nvPicPr>
        <p:blipFill>
          <a:blip r:embed="rId11"/>
          <a:srcRect/>
          <a:stretch/>
        </p:blipFill>
        <p:spPr bwMode="auto">
          <a:xfrm>
            <a:off x="168866" y="6354762"/>
            <a:ext cx="2115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hdr="0" ftr="0" dt="0"/>
  <p:txStyles>
    <p:titleStyle>
      <a:lvl1pPr algn="l" defTabSz="457200" rtl="0" eaLnBrk="0" fontAlgn="base" hangingPunct="0">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1</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algn="ctr" eaLnBrk="1" hangingPunct="1"/>
            <a:r>
              <a:rPr lang="en-US" altLang="en-US" dirty="0">
                <a:latin typeface="Helvetica" panose="020B0604020202020204" pitchFamily="34" charset="0"/>
                <a:ea typeface="ヒラギノ角ゴ Pro W3" charset="-128"/>
              </a:rPr>
              <a:t>2026-2027</a:t>
            </a:r>
            <a:br>
              <a:rPr lang="en-US" altLang="en-US" dirty="0">
                <a:latin typeface="Helvetica" panose="020B0604020202020204" pitchFamily="34" charset="0"/>
                <a:ea typeface="ヒラギノ角ゴ Pro W3" charset="-128"/>
              </a:rPr>
            </a:br>
            <a:r>
              <a:rPr lang="en-US" altLang="en-US" dirty="0">
                <a:latin typeface="Helvetica" panose="020B0604020202020204" pitchFamily="34" charset="0"/>
                <a:ea typeface="ヒラギノ角ゴ Pro W3" charset="-128"/>
              </a:rPr>
              <a:t>Program Planning Kick-off &amp;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10</a:t>
            </a:fld>
            <a:endParaRPr lang="en-US" altLang="en-US"/>
          </a:p>
        </p:txBody>
      </p:sp>
      <p:pic>
        <p:nvPicPr>
          <p:cNvPr id="5" name="Picture 4">
            <a:extLst>
              <a:ext uri="{FF2B5EF4-FFF2-40B4-BE49-F238E27FC236}">
                <a16:creationId xmlns:a16="http://schemas.microsoft.com/office/drawing/2014/main" id="{B93EAAAD-7B80-35BB-C30F-AB45E7D83BD7}"/>
              </a:ext>
            </a:extLst>
          </p:cNvPr>
          <p:cNvPicPr>
            <a:picLocks noChangeAspect="1"/>
          </p:cNvPicPr>
          <p:nvPr/>
        </p:nvPicPr>
        <p:blipFill>
          <a:blip r:embed="rId3"/>
          <a:srcRect l="1362" r="1362"/>
          <a:stretch/>
        </p:blipFill>
        <p:spPr>
          <a:xfrm>
            <a:off x="163286" y="2027774"/>
            <a:ext cx="8741228" cy="2752408"/>
          </a:xfrm>
          <a:prstGeom prst="rect">
            <a:avLst/>
          </a:prstGeom>
        </p:spPr>
      </p:pic>
    </p:spTree>
    <p:extLst>
      <p:ext uri="{BB962C8B-B14F-4D97-AF65-F5344CB8AC3E}">
        <p14:creationId xmlns:p14="http://schemas.microsoft.com/office/powerpoint/2010/main" val="346571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11</a:t>
            </a:fld>
            <a:endParaRPr lang="en-US" altLang="en-US"/>
          </a:p>
        </p:txBody>
      </p:sp>
      <p:sp>
        <p:nvSpPr>
          <p:cNvPr id="6" name="Content Placeholder 2">
            <a:extLst>
              <a:ext uri="{FF2B5EF4-FFF2-40B4-BE49-F238E27FC236}">
                <a16:creationId xmlns:a16="http://schemas.microsoft.com/office/drawing/2014/main" id="{95D2ADEA-EFC2-A490-FBA0-7AEEA3401A9F}"/>
              </a:ext>
            </a:extLst>
          </p:cNvPr>
          <p:cNvSpPr txBox="1">
            <a:spLocks/>
          </p:cNvSpPr>
          <p:nvPr/>
        </p:nvSpPr>
        <p:spPr>
          <a:xfrm>
            <a:off x="255547" y="477180"/>
            <a:ext cx="8550996" cy="68759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	Step 5 – Finance and Funding</a:t>
            </a:r>
          </a:p>
        </p:txBody>
      </p:sp>
      <p:sp>
        <p:nvSpPr>
          <p:cNvPr id="8" name="Content Placeholder 2">
            <a:extLst>
              <a:ext uri="{FF2B5EF4-FFF2-40B4-BE49-F238E27FC236}">
                <a16:creationId xmlns:a16="http://schemas.microsoft.com/office/drawing/2014/main" id="{74AF5CD7-2D55-3AAE-808F-3BD601DF95C7}"/>
              </a:ext>
            </a:extLst>
          </p:cNvPr>
          <p:cNvSpPr txBox="1">
            <a:spLocks/>
          </p:cNvSpPr>
          <p:nvPr/>
        </p:nvSpPr>
        <p:spPr>
          <a:xfrm>
            <a:off x="457199" y="1600200"/>
            <a:ext cx="8349343" cy="45720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Expense Categories: </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Unit Expenses: </a:t>
            </a:r>
          </a:p>
          <a:p>
            <a:pPr eaLnBrk="1" hangingPunct="1"/>
            <a:r>
              <a:rPr lang="en-US" altLang="en-US" sz="2000" dirty="0">
                <a:latin typeface="Helvetica" panose="020B0604020202020204" pitchFamily="34" charset="0"/>
                <a:ea typeface="ヒラギノ角ゴ Pro W3" charset="-128"/>
              </a:rPr>
              <a:t>Things that the unit typically pays for</a:t>
            </a:r>
          </a:p>
          <a:p>
            <a:pPr eaLnBrk="1" hangingPunct="1"/>
            <a:r>
              <a:rPr lang="en-US" altLang="en-US" sz="2000" dirty="0">
                <a:latin typeface="Helvetica" panose="020B0604020202020204" pitchFamily="34" charset="0"/>
                <a:ea typeface="ヒラギノ角ゴ Pro W3" charset="-128"/>
              </a:rPr>
              <a:t>Advancement, Unit Gear, Pinewood Derby Cars, etc. </a:t>
            </a:r>
          </a:p>
          <a:p>
            <a:pPr marL="0" indent="0" eaLnBrk="1" hangingPunct="1">
              <a:buNone/>
            </a:pPr>
            <a:endParaRPr lang="en-US" altLang="en-US" sz="2000"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Family Expenses: </a:t>
            </a:r>
          </a:p>
          <a:p>
            <a:pPr eaLnBrk="1" hangingPunct="1"/>
            <a:r>
              <a:rPr lang="en-US" altLang="en-US" sz="2000" dirty="0">
                <a:latin typeface="Helvetica" panose="020B0604020202020204" pitchFamily="34" charset="0"/>
                <a:ea typeface="ヒラギノ角ゴ Pro W3" charset="-128"/>
              </a:rPr>
              <a:t>Things that the family typically bears the cost of</a:t>
            </a:r>
          </a:p>
          <a:p>
            <a:pPr eaLnBrk="1" hangingPunct="1"/>
            <a:r>
              <a:rPr lang="en-US" altLang="en-US" sz="2000" dirty="0">
                <a:latin typeface="Helvetica" panose="020B0604020202020204" pitchFamily="34" charset="0"/>
                <a:ea typeface="ヒラギノ角ゴ Pro W3" charset="-128"/>
              </a:rPr>
              <a:t>Cub Haunted, Uniform, Weekend Campouts, Summer Camp, etc. </a:t>
            </a:r>
          </a:p>
          <a:p>
            <a:pPr marL="0" indent="0" eaLnBrk="1" hangingPunct="1">
              <a:buNone/>
            </a:pPr>
            <a:endParaRPr lang="en-US" altLang="en-US" sz="2000" dirty="0">
              <a:latin typeface="Helvetica" panose="020B0604020202020204" pitchFamily="34" charset="0"/>
              <a:ea typeface="ヒラギノ角ゴ Pro W3" charset="-128"/>
            </a:endParaRPr>
          </a:p>
          <a:p>
            <a:pPr marL="0" indent="0" algn="ctr" eaLnBrk="1" hangingPunct="1">
              <a:buNone/>
            </a:pPr>
            <a:r>
              <a:rPr lang="en-US" altLang="en-US" sz="2500" dirty="0">
                <a:solidFill>
                  <a:srgbClr val="C00000"/>
                </a:solidFill>
                <a:latin typeface="Helvetica" panose="020B0604020202020204" pitchFamily="34" charset="0"/>
                <a:ea typeface="ヒラギノ角ゴ Pro W3" charset="-128"/>
              </a:rPr>
              <a:t>IMPORTANT! Your funding plan needs to fund BOTH!</a:t>
            </a:r>
          </a:p>
        </p:txBody>
      </p:sp>
    </p:spTree>
    <p:extLst>
      <p:ext uri="{BB962C8B-B14F-4D97-AF65-F5344CB8AC3E}">
        <p14:creationId xmlns:p14="http://schemas.microsoft.com/office/powerpoint/2010/main" val="17695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12</a:t>
            </a:fld>
            <a:endParaRPr lang="en-US" altLang="en-US"/>
          </a:p>
        </p:txBody>
      </p:sp>
      <p:sp>
        <p:nvSpPr>
          <p:cNvPr id="8" name="Content Placeholder 2">
            <a:extLst>
              <a:ext uri="{FF2B5EF4-FFF2-40B4-BE49-F238E27FC236}">
                <a16:creationId xmlns:a16="http://schemas.microsoft.com/office/drawing/2014/main" id="{74AF5CD7-2D55-3AAE-808F-3BD601DF95C7}"/>
              </a:ext>
            </a:extLst>
          </p:cNvPr>
          <p:cNvSpPr txBox="1">
            <a:spLocks/>
          </p:cNvSpPr>
          <p:nvPr/>
        </p:nvSpPr>
        <p:spPr>
          <a:xfrm>
            <a:off x="457199" y="329184"/>
            <a:ext cx="8349343" cy="5843016"/>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Your funding plan needs to fund the unit expenses </a:t>
            </a:r>
          </a:p>
          <a:p>
            <a:pPr algn="ctr" eaLnBrk="1" hangingPunct="1">
              <a:buFont typeface="Arial" panose="020B0604020202020204" pitchFamily="34" charset="0"/>
              <a:buNone/>
            </a:pPr>
            <a:r>
              <a:rPr lang="en-US" altLang="en-US" dirty="0">
                <a:latin typeface="Helvetica" panose="020B0604020202020204" pitchFamily="34" charset="0"/>
                <a:ea typeface="ヒラギノ角ゴ Pro W3" charset="-128"/>
              </a:rPr>
              <a:t>AND </a:t>
            </a:r>
          </a:p>
          <a:p>
            <a:pPr algn="ct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offer a way for families to subsidize their Scouting journey.</a:t>
            </a:r>
          </a:p>
        </p:txBody>
      </p:sp>
      <p:pic>
        <p:nvPicPr>
          <p:cNvPr id="3" name="Picture 2">
            <a:extLst>
              <a:ext uri="{FF2B5EF4-FFF2-40B4-BE49-F238E27FC236}">
                <a16:creationId xmlns:a16="http://schemas.microsoft.com/office/drawing/2014/main" id="{0830E646-66C2-364D-E13E-DFCD3E608603}"/>
              </a:ext>
            </a:extLst>
          </p:cNvPr>
          <p:cNvPicPr>
            <a:picLocks noChangeAspect="1"/>
          </p:cNvPicPr>
          <p:nvPr/>
        </p:nvPicPr>
        <p:blipFill>
          <a:blip r:embed="rId3"/>
          <a:stretch>
            <a:fillRect/>
          </a:stretch>
        </p:blipFill>
        <p:spPr>
          <a:xfrm>
            <a:off x="3987363" y="3796495"/>
            <a:ext cx="3351644" cy="2558224"/>
          </a:xfrm>
          <a:prstGeom prst="rect">
            <a:avLst/>
          </a:prstGeom>
        </p:spPr>
      </p:pic>
      <p:pic>
        <p:nvPicPr>
          <p:cNvPr id="4" name="Picture 3">
            <a:extLst>
              <a:ext uri="{FF2B5EF4-FFF2-40B4-BE49-F238E27FC236}">
                <a16:creationId xmlns:a16="http://schemas.microsoft.com/office/drawing/2014/main" id="{A1568E4F-7EA2-E4B2-FCE7-0F5361F2D58E}"/>
              </a:ext>
            </a:extLst>
          </p:cNvPr>
          <p:cNvPicPr>
            <a:picLocks noChangeAspect="1"/>
          </p:cNvPicPr>
          <p:nvPr/>
        </p:nvPicPr>
        <p:blipFill>
          <a:blip r:embed="rId4"/>
          <a:stretch>
            <a:fillRect/>
          </a:stretch>
        </p:blipFill>
        <p:spPr>
          <a:xfrm>
            <a:off x="3907563" y="2299505"/>
            <a:ext cx="3524250" cy="762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B9A5480-266B-69E0-C80C-86AECA188C19}"/>
              </a:ext>
            </a:extLst>
          </p:cNvPr>
          <p:cNvPicPr>
            <a:picLocks noChangeAspect="1"/>
          </p:cNvPicPr>
          <p:nvPr/>
        </p:nvPicPr>
        <p:blipFill>
          <a:blip r:embed="rId5"/>
          <a:stretch>
            <a:fillRect/>
          </a:stretch>
        </p:blipFill>
        <p:spPr>
          <a:xfrm>
            <a:off x="457199" y="1946484"/>
            <a:ext cx="2275115" cy="4590754"/>
          </a:xfrm>
          <a:prstGeom prst="rect">
            <a:avLst/>
          </a:prstGeom>
        </p:spPr>
      </p:pic>
      <p:cxnSp>
        <p:nvCxnSpPr>
          <p:cNvPr id="10" name="Straight Arrow Connector 9">
            <a:extLst>
              <a:ext uri="{FF2B5EF4-FFF2-40B4-BE49-F238E27FC236}">
                <a16:creationId xmlns:a16="http://schemas.microsoft.com/office/drawing/2014/main" id="{FC9C8FF9-6339-487D-915C-41DFEA1B5CC9}"/>
              </a:ext>
            </a:extLst>
          </p:cNvPr>
          <p:cNvCxnSpPr/>
          <p:nvPr/>
        </p:nvCxnSpPr>
        <p:spPr>
          <a:xfrm flipH="1">
            <a:off x="2456688" y="4221444"/>
            <a:ext cx="1207008" cy="63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1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13</a:t>
            </a:fld>
            <a:endParaRPr lang="en-US" altLang="en-US"/>
          </a:p>
        </p:txBody>
      </p:sp>
      <p:sp>
        <p:nvSpPr>
          <p:cNvPr id="8" name="Content Placeholder 2">
            <a:extLst>
              <a:ext uri="{FF2B5EF4-FFF2-40B4-BE49-F238E27FC236}">
                <a16:creationId xmlns:a16="http://schemas.microsoft.com/office/drawing/2014/main" id="{74AF5CD7-2D55-3AAE-808F-3BD601DF95C7}"/>
              </a:ext>
            </a:extLst>
          </p:cNvPr>
          <p:cNvSpPr txBox="1">
            <a:spLocks/>
          </p:cNvSpPr>
          <p:nvPr/>
        </p:nvSpPr>
        <p:spPr>
          <a:xfrm>
            <a:off x="457199" y="310025"/>
            <a:ext cx="8349343" cy="4937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Scout Accounts are important because</a:t>
            </a:r>
          </a:p>
        </p:txBody>
      </p:sp>
      <p:sp>
        <p:nvSpPr>
          <p:cNvPr id="5" name="Rectangle 4">
            <a:extLst>
              <a:ext uri="{FF2B5EF4-FFF2-40B4-BE49-F238E27FC236}">
                <a16:creationId xmlns:a16="http://schemas.microsoft.com/office/drawing/2014/main" id="{FE43796D-C38D-F8F4-83FD-7617958D22E9}"/>
              </a:ext>
            </a:extLst>
          </p:cNvPr>
          <p:cNvSpPr/>
          <p:nvPr/>
        </p:nvSpPr>
        <p:spPr>
          <a:xfrm>
            <a:off x="773591" y="822975"/>
            <a:ext cx="75968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Helvetica" panose="020B0604020202020204" pitchFamily="34" charset="0"/>
              </a:rPr>
              <a:t>INCENTIVES MATTER!</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4" name="Picture 13">
            <a:extLst>
              <a:ext uri="{FF2B5EF4-FFF2-40B4-BE49-F238E27FC236}">
                <a16:creationId xmlns:a16="http://schemas.microsoft.com/office/drawing/2014/main" id="{9937E39B-DF2E-2780-43E2-4E9581BCC098}"/>
              </a:ext>
            </a:extLst>
          </p:cNvPr>
          <p:cNvPicPr>
            <a:picLocks noChangeAspect="1"/>
          </p:cNvPicPr>
          <p:nvPr/>
        </p:nvPicPr>
        <p:blipFill>
          <a:blip r:embed="rId3"/>
          <a:stretch>
            <a:fillRect/>
          </a:stretch>
        </p:blipFill>
        <p:spPr>
          <a:xfrm>
            <a:off x="0" y="4715654"/>
            <a:ext cx="9144000" cy="1150686"/>
          </a:xfrm>
          <a:prstGeom prst="rect">
            <a:avLst/>
          </a:prstGeom>
        </p:spPr>
      </p:pic>
      <p:pic>
        <p:nvPicPr>
          <p:cNvPr id="16" name="Picture 15">
            <a:extLst>
              <a:ext uri="{FF2B5EF4-FFF2-40B4-BE49-F238E27FC236}">
                <a16:creationId xmlns:a16="http://schemas.microsoft.com/office/drawing/2014/main" id="{7678A7A4-BD90-5E05-D784-8BC814A121E3}"/>
              </a:ext>
            </a:extLst>
          </p:cNvPr>
          <p:cNvPicPr>
            <a:picLocks noChangeAspect="1"/>
          </p:cNvPicPr>
          <p:nvPr/>
        </p:nvPicPr>
        <p:blipFill>
          <a:blip r:embed="rId4"/>
          <a:stretch>
            <a:fillRect/>
          </a:stretch>
        </p:blipFill>
        <p:spPr>
          <a:xfrm>
            <a:off x="0" y="2604494"/>
            <a:ext cx="9144000" cy="1205226"/>
          </a:xfrm>
          <a:prstGeom prst="rect">
            <a:avLst/>
          </a:prstGeom>
        </p:spPr>
      </p:pic>
      <p:sp>
        <p:nvSpPr>
          <p:cNvPr id="17" name="Content Placeholder 2">
            <a:extLst>
              <a:ext uri="{FF2B5EF4-FFF2-40B4-BE49-F238E27FC236}">
                <a16:creationId xmlns:a16="http://schemas.microsoft.com/office/drawing/2014/main" id="{2A4DEB35-A99A-31E3-DECC-AF2EC4FD9ACF}"/>
              </a:ext>
            </a:extLst>
          </p:cNvPr>
          <p:cNvSpPr txBox="1">
            <a:spLocks/>
          </p:cNvSpPr>
          <p:nvPr/>
        </p:nvSpPr>
        <p:spPr>
          <a:xfrm>
            <a:off x="1" y="2011114"/>
            <a:ext cx="8686800" cy="4937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Example 1:</a:t>
            </a:r>
          </a:p>
        </p:txBody>
      </p:sp>
      <p:sp>
        <p:nvSpPr>
          <p:cNvPr id="18" name="Content Placeholder 2">
            <a:extLst>
              <a:ext uri="{FF2B5EF4-FFF2-40B4-BE49-F238E27FC236}">
                <a16:creationId xmlns:a16="http://schemas.microsoft.com/office/drawing/2014/main" id="{26CA8839-DAD7-9358-5ED4-63FD8499C2D5}"/>
              </a:ext>
            </a:extLst>
          </p:cNvPr>
          <p:cNvSpPr txBox="1">
            <a:spLocks/>
          </p:cNvSpPr>
          <p:nvPr/>
        </p:nvSpPr>
        <p:spPr>
          <a:xfrm>
            <a:off x="1" y="4235557"/>
            <a:ext cx="8686800" cy="4937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Example 2:</a:t>
            </a:r>
          </a:p>
        </p:txBody>
      </p:sp>
    </p:spTree>
    <p:extLst>
      <p:ext uri="{BB962C8B-B14F-4D97-AF65-F5344CB8AC3E}">
        <p14:creationId xmlns:p14="http://schemas.microsoft.com/office/powerpoint/2010/main" val="139276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14</a:t>
            </a:fld>
            <a:endParaRPr lang="en-US" altLang="en-US"/>
          </a:p>
        </p:txBody>
      </p:sp>
      <p:pic>
        <p:nvPicPr>
          <p:cNvPr id="4" name="Picture 3">
            <a:extLst>
              <a:ext uri="{FF2B5EF4-FFF2-40B4-BE49-F238E27FC236}">
                <a16:creationId xmlns:a16="http://schemas.microsoft.com/office/drawing/2014/main" id="{A8FF9B1A-A0B0-03E4-91D9-D2649ED731C2}"/>
              </a:ext>
            </a:extLst>
          </p:cNvPr>
          <p:cNvPicPr>
            <a:picLocks noChangeAspect="1"/>
          </p:cNvPicPr>
          <p:nvPr/>
        </p:nvPicPr>
        <p:blipFill>
          <a:blip r:embed="rId3"/>
          <a:stretch>
            <a:fillRect/>
          </a:stretch>
        </p:blipFill>
        <p:spPr>
          <a:xfrm>
            <a:off x="0" y="1016593"/>
            <a:ext cx="9144000" cy="2996014"/>
          </a:xfrm>
          <a:prstGeom prst="rect">
            <a:avLst/>
          </a:prstGeom>
        </p:spPr>
      </p:pic>
      <p:sp>
        <p:nvSpPr>
          <p:cNvPr id="6" name="Content Placeholder 2">
            <a:extLst>
              <a:ext uri="{FF2B5EF4-FFF2-40B4-BE49-F238E27FC236}">
                <a16:creationId xmlns:a16="http://schemas.microsoft.com/office/drawing/2014/main" id="{12F6A816-59AD-43C1-8FCF-B0801F628C98}"/>
              </a:ext>
            </a:extLst>
          </p:cNvPr>
          <p:cNvSpPr txBox="1">
            <a:spLocks/>
          </p:cNvSpPr>
          <p:nvPr/>
        </p:nvSpPr>
        <p:spPr>
          <a:xfrm>
            <a:off x="457199" y="4724400"/>
            <a:ext cx="8349343" cy="154577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For Scouts BSA, Sea Scout, &amp; Venturing Units:</a:t>
            </a:r>
          </a:p>
          <a:p>
            <a:pPr eaLnBrk="1" hangingPunct="1">
              <a:buFont typeface="Arial" panose="020B0604020202020204" pitchFamily="34" charset="0"/>
              <a:buNone/>
            </a:pPr>
            <a:r>
              <a:rPr lang="en-US" altLang="en-US" sz="1800" dirty="0">
                <a:latin typeface="Helvetica" panose="020B0604020202020204" pitchFamily="34" charset="0"/>
                <a:ea typeface="ヒラギノ角ゴ Pro W3" charset="-128"/>
              </a:rPr>
              <a:t>	</a:t>
            </a:r>
            <a:r>
              <a:rPr lang="en-US" altLang="en-US" sz="1800" b="0" dirty="0">
                <a:latin typeface="Helvetica" panose="020B0604020202020204" pitchFamily="34" charset="0"/>
                <a:ea typeface="ヒラギノ角ゴ Pro W3" charset="-128"/>
              </a:rPr>
              <a:t>The process of this meeting is the same but please remember that in Troops, Crews, and Ships the youth are the ones who are holding and leading this meeting. </a:t>
            </a:r>
          </a:p>
          <a:p>
            <a:pPr eaLnBrk="1" hangingPunct="1">
              <a:buFont typeface="Arial" panose="020B0604020202020204" pitchFamily="34" charset="0"/>
              <a:buNone/>
            </a:pPr>
            <a:endParaRPr lang="en-US" altLang="en-US" sz="1200"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sz="1800" dirty="0">
                <a:latin typeface="Helvetica" panose="020B0604020202020204" pitchFamily="34" charset="0"/>
                <a:ea typeface="ヒラギノ角ゴ Pro W3" charset="-128"/>
              </a:rPr>
              <a:t>There are training videos on our website 1bsa.org</a:t>
            </a:r>
          </a:p>
        </p:txBody>
      </p:sp>
    </p:spTree>
    <p:extLst>
      <p:ext uri="{BB962C8B-B14F-4D97-AF65-F5344CB8AC3E}">
        <p14:creationId xmlns:p14="http://schemas.microsoft.com/office/powerpoint/2010/main" val="265097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15</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Council &amp; District Program Support</a:t>
            </a:r>
          </a:p>
        </p:txBody>
      </p:sp>
    </p:spTree>
    <p:extLst>
      <p:ext uri="{BB962C8B-B14F-4D97-AF65-F5344CB8AC3E}">
        <p14:creationId xmlns:p14="http://schemas.microsoft.com/office/powerpoint/2010/main" val="407987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16</a:t>
            </a:fld>
            <a:endParaRPr lang="en-US" altLang="en-US" sz="1000">
              <a:solidFill>
                <a:srgbClr val="95B3D7"/>
              </a:solidFill>
              <a:latin typeface="Helvetica" panose="020B0604020202020204" pitchFamily="34" charset="0"/>
            </a:endParaRPr>
          </a:p>
        </p:txBody>
      </p:sp>
      <p:pic>
        <p:nvPicPr>
          <p:cNvPr id="4" name="Picture 3">
            <a:extLst>
              <a:ext uri="{FF2B5EF4-FFF2-40B4-BE49-F238E27FC236}">
                <a16:creationId xmlns:a16="http://schemas.microsoft.com/office/drawing/2014/main" id="{9B23CE87-BEC3-1115-595B-39E55A171867}"/>
              </a:ext>
            </a:extLst>
          </p:cNvPr>
          <p:cNvPicPr>
            <a:picLocks noChangeAspect="1"/>
          </p:cNvPicPr>
          <p:nvPr/>
        </p:nvPicPr>
        <p:blipFill rotWithShape="1">
          <a:blip r:embed="rId3"/>
          <a:srcRect l="22629"/>
          <a:stretch/>
        </p:blipFill>
        <p:spPr>
          <a:xfrm>
            <a:off x="130627" y="36871"/>
            <a:ext cx="7074807" cy="3392129"/>
          </a:xfrm>
          <a:prstGeom prst="rect">
            <a:avLst/>
          </a:prstGeom>
        </p:spPr>
      </p:pic>
      <p:pic>
        <p:nvPicPr>
          <p:cNvPr id="7" name="Picture 6">
            <a:extLst>
              <a:ext uri="{FF2B5EF4-FFF2-40B4-BE49-F238E27FC236}">
                <a16:creationId xmlns:a16="http://schemas.microsoft.com/office/drawing/2014/main" id="{8FFE5B13-790E-511C-61D8-8A72D5E118FF}"/>
              </a:ext>
            </a:extLst>
          </p:cNvPr>
          <p:cNvPicPr>
            <a:picLocks noChangeAspect="1"/>
          </p:cNvPicPr>
          <p:nvPr/>
        </p:nvPicPr>
        <p:blipFill>
          <a:blip r:embed="rId4"/>
          <a:stretch>
            <a:fillRect/>
          </a:stretch>
        </p:blipFill>
        <p:spPr>
          <a:xfrm>
            <a:off x="293915" y="4344308"/>
            <a:ext cx="4183669" cy="957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9B887A0-5675-27E1-8A1B-DAB172E3F39C}"/>
              </a:ext>
            </a:extLst>
          </p:cNvPr>
          <p:cNvPicPr>
            <a:picLocks noChangeAspect="1"/>
          </p:cNvPicPr>
          <p:nvPr/>
        </p:nvPicPr>
        <p:blipFill>
          <a:blip r:embed="rId5"/>
          <a:stretch>
            <a:fillRect/>
          </a:stretch>
        </p:blipFill>
        <p:spPr>
          <a:xfrm>
            <a:off x="4666416" y="1284203"/>
            <a:ext cx="4183669" cy="4929708"/>
          </a:xfrm>
          <a:prstGeom prst="rect">
            <a:avLst/>
          </a:prstGeom>
        </p:spPr>
      </p:pic>
      <p:sp>
        <p:nvSpPr>
          <p:cNvPr id="10" name="Rectangle 9">
            <a:extLst>
              <a:ext uri="{FF2B5EF4-FFF2-40B4-BE49-F238E27FC236}">
                <a16:creationId xmlns:a16="http://schemas.microsoft.com/office/drawing/2014/main" id="{D7A5A38D-AAB6-9EBB-98D9-B97218C331AF}"/>
              </a:ext>
            </a:extLst>
          </p:cNvPr>
          <p:cNvSpPr/>
          <p:nvPr/>
        </p:nvSpPr>
        <p:spPr>
          <a:xfrm>
            <a:off x="7794171" y="859971"/>
            <a:ext cx="1055914" cy="7837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D7BC39-A19B-33CF-0EE3-D89BC5813F6F}"/>
              </a:ext>
            </a:extLst>
          </p:cNvPr>
          <p:cNvPicPr>
            <a:picLocks noChangeAspect="1"/>
          </p:cNvPicPr>
          <p:nvPr/>
        </p:nvPicPr>
        <p:blipFill>
          <a:blip r:embed="rId6"/>
          <a:srcRect/>
          <a:stretch/>
        </p:blipFill>
        <p:spPr>
          <a:xfrm>
            <a:off x="-91440" y="36871"/>
            <a:ext cx="9235439" cy="6784258"/>
          </a:xfrm>
          <a:prstGeom prst="rect">
            <a:avLst/>
          </a:prstGeom>
        </p:spPr>
      </p:pic>
    </p:spTree>
    <p:extLst>
      <p:ext uri="{BB962C8B-B14F-4D97-AF65-F5344CB8AC3E}">
        <p14:creationId xmlns:p14="http://schemas.microsoft.com/office/powerpoint/2010/main" val="377589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17</a:t>
            </a:fld>
            <a:endParaRPr lang="en-US" altLang="en-US" sz="1000">
              <a:solidFill>
                <a:srgbClr val="95B3D7"/>
              </a:solidFill>
              <a:latin typeface="Helvetica" panose="020B0604020202020204" pitchFamily="34" charset="0"/>
            </a:endParaRPr>
          </a:p>
        </p:txBody>
      </p:sp>
      <p:pic>
        <p:nvPicPr>
          <p:cNvPr id="5" name="Picture 4">
            <a:extLst>
              <a:ext uri="{FF2B5EF4-FFF2-40B4-BE49-F238E27FC236}">
                <a16:creationId xmlns:a16="http://schemas.microsoft.com/office/drawing/2014/main" id="{F4943FAA-3831-EEA6-98A5-404EA2B8D54F}"/>
              </a:ext>
            </a:extLst>
          </p:cNvPr>
          <p:cNvPicPr>
            <a:picLocks noChangeAspect="1"/>
          </p:cNvPicPr>
          <p:nvPr/>
        </p:nvPicPr>
        <p:blipFill>
          <a:blip r:embed="rId3"/>
          <a:srcRect/>
          <a:stretch/>
        </p:blipFill>
        <p:spPr>
          <a:xfrm>
            <a:off x="51362" y="266875"/>
            <a:ext cx="9041275" cy="6324248"/>
          </a:xfrm>
          <a:prstGeom prst="rect">
            <a:avLst/>
          </a:prstGeom>
        </p:spPr>
      </p:pic>
    </p:spTree>
    <p:extLst>
      <p:ext uri="{BB962C8B-B14F-4D97-AF65-F5344CB8AC3E}">
        <p14:creationId xmlns:p14="http://schemas.microsoft.com/office/powerpoint/2010/main" val="1842183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18</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Program and Training in 2025 and 2026</a:t>
            </a:r>
          </a:p>
        </p:txBody>
      </p:sp>
    </p:spTree>
    <p:extLst>
      <p:ext uri="{BB962C8B-B14F-4D97-AF65-F5344CB8AC3E}">
        <p14:creationId xmlns:p14="http://schemas.microsoft.com/office/powerpoint/2010/main" val="1241773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19</a:t>
            </a:fld>
            <a:endParaRPr lang="en-US" altLang="en-US" sz="1000">
              <a:solidFill>
                <a:srgbClr val="95B3D7"/>
              </a:solidFill>
              <a:latin typeface="Helvetica" panose="020B0604020202020204" pitchFamily="34" charset="0"/>
            </a:endParaRPr>
          </a:p>
        </p:txBody>
      </p:sp>
      <p:pic>
        <p:nvPicPr>
          <p:cNvPr id="4" name="Picture 3">
            <a:extLst>
              <a:ext uri="{FF2B5EF4-FFF2-40B4-BE49-F238E27FC236}">
                <a16:creationId xmlns:a16="http://schemas.microsoft.com/office/drawing/2014/main" id="{69BF85F6-4095-8E0E-4E11-CF3FF64F1D75}"/>
              </a:ext>
            </a:extLst>
          </p:cNvPr>
          <p:cNvPicPr>
            <a:picLocks noChangeAspect="1"/>
          </p:cNvPicPr>
          <p:nvPr/>
        </p:nvPicPr>
        <p:blipFill>
          <a:blip r:embed="rId3"/>
          <a:stretch>
            <a:fillRect/>
          </a:stretch>
        </p:blipFill>
        <p:spPr>
          <a:xfrm>
            <a:off x="413385" y="235267"/>
            <a:ext cx="2305050" cy="2638425"/>
          </a:xfrm>
          <a:prstGeom prst="rect">
            <a:avLst/>
          </a:prstGeom>
        </p:spPr>
      </p:pic>
      <p:pic>
        <p:nvPicPr>
          <p:cNvPr id="10" name="Picture 9">
            <a:extLst>
              <a:ext uri="{FF2B5EF4-FFF2-40B4-BE49-F238E27FC236}">
                <a16:creationId xmlns:a16="http://schemas.microsoft.com/office/drawing/2014/main" id="{4E70F145-FEA1-773E-FEAA-69C123EED85C}"/>
              </a:ext>
            </a:extLst>
          </p:cNvPr>
          <p:cNvPicPr>
            <a:picLocks noChangeAspect="1"/>
          </p:cNvPicPr>
          <p:nvPr/>
        </p:nvPicPr>
        <p:blipFill>
          <a:blip r:embed="rId4"/>
          <a:stretch>
            <a:fillRect/>
          </a:stretch>
        </p:blipFill>
        <p:spPr>
          <a:xfrm>
            <a:off x="6425567" y="287756"/>
            <a:ext cx="2209800" cy="2585936"/>
          </a:xfrm>
          <a:prstGeom prst="rect">
            <a:avLst/>
          </a:prstGeom>
        </p:spPr>
      </p:pic>
      <p:sp>
        <p:nvSpPr>
          <p:cNvPr id="11" name="TextBox 10">
            <a:extLst>
              <a:ext uri="{FF2B5EF4-FFF2-40B4-BE49-F238E27FC236}">
                <a16:creationId xmlns:a16="http://schemas.microsoft.com/office/drawing/2014/main" id="{914F9953-1433-E7F0-25A7-74AECD84D643}"/>
              </a:ext>
            </a:extLst>
          </p:cNvPr>
          <p:cNvSpPr txBox="1"/>
          <p:nvPr/>
        </p:nvSpPr>
        <p:spPr>
          <a:xfrm>
            <a:off x="2718435" y="388620"/>
            <a:ext cx="3707132" cy="1077218"/>
          </a:xfrm>
          <a:prstGeom prst="rect">
            <a:avLst/>
          </a:prstGeom>
          <a:noFill/>
        </p:spPr>
        <p:txBody>
          <a:bodyPr wrap="square" rtlCol="0">
            <a:spAutoFit/>
          </a:bodyPr>
          <a:lstStyle/>
          <a:p>
            <a:pPr algn="ctr"/>
            <a:r>
              <a:rPr lang="en-US" sz="3200" b="1" dirty="0"/>
              <a:t>Scouts BSA Summer Camp</a:t>
            </a:r>
          </a:p>
        </p:txBody>
      </p:sp>
      <p:pic>
        <p:nvPicPr>
          <p:cNvPr id="13" name="Picture 12" descr="A couple of people on paddle boards on a lake&#10;&#10;Description automatically generated">
            <a:extLst>
              <a:ext uri="{FF2B5EF4-FFF2-40B4-BE49-F238E27FC236}">
                <a16:creationId xmlns:a16="http://schemas.microsoft.com/office/drawing/2014/main" id="{F350975C-5F1E-9003-3E93-A74BFF209024}"/>
              </a:ext>
            </a:extLst>
          </p:cNvPr>
          <p:cNvPicPr>
            <a:picLocks noChangeAspect="1"/>
          </p:cNvPicPr>
          <p:nvPr/>
        </p:nvPicPr>
        <p:blipFill>
          <a:blip r:embed="rId5"/>
          <a:stretch>
            <a:fillRect/>
          </a:stretch>
        </p:blipFill>
        <p:spPr>
          <a:xfrm>
            <a:off x="285750" y="3211830"/>
            <a:ext cx="2788920" cy="1859280"/>
          </a:xfrm>
          <a:prstGeom prst="rect">
            <a:avLst/>
          </a:prstGeom>
        </p:spPr>
      </p:pic>
      <p:pic>
        <p:nvPicPr>
          <p:cNvPr id="15" name="Picture 14">
            <a:extLst>
              <a:ext uri="{FF2B5EF4-FFF2-40B4-BE49-F238E27FC236}">
                <a16:creationId xmlns:a16="http://schemas.microsoft.com/office/drawing/2014/main" id="{DDF0485A-9B49-0DF9-5974-14AA732A2FC1}"/>
              </a:ext>
            </a:extLst>
          </p:cNvPr>
          <p:cNvPicPr>
            <a:picLocks noChangeAspect="1"/>
          </p:cNvPicPr>
          <p:nvPr/>
        </p:nvPicPr>
        <p:blipFill>
          <a:blip r:embed="rId6"/>
          <a:srcRect/>
          <a:stretch/>
        </p:blipFill>
        <p:spPr>
          <a:xfrm>
            <a:off x="6030981" y="3141244"/>
            <a:ext cx="2643187" cy="3429000"/>
          </a:xfrm>
          <a:prstGeom prst="rect">
            <a:avLst/>
          </a:prstGeom>
        </p:spPr>
      </p:pic>
      <p:pic>
        <p:nvPicPr>
          <p:cNvPr id="16" name="Picture 15">
            <a:extLst>
              <a:ext uri="{FF2B5EF4-FFF2-40B4-BE49-F238E27FC236}">
                <a16:creationId xmlns:a16="http://schemas.microsoft.com/office/drawing/2014/main" id="{A9C4B7EE-C909-12C4-698D-7C829367EDD2}"/>
              </a:ext>
            </a:extLst>
          </p:cNvPr>
          <p:cNvPicPr>
            <a:picLocks noChangeAspect="1"/>
          </p:cNvPicPr>
          <p:nvPr/>
        </p:nvPicPr>
        <p:blipFill>
          <a:blip r:embed="rId7"/>
          <a:stretch>
            <a:fillRect/>
          </a:stretch>
        </p:blipFill>
        <p:spPr>
          <a:xfrm>
            <a:off x="3024996" y="1785383"/>
            <a:ext cx="2475191" cy="3036071"/>
          </a:xfrm>
          <a:prstGeom prst="rect">
            <a:avLst/>
          </a:prstGeom>
        </p:spPr>
      </p:pic>
      <p:pic>
        <p:nvPicPr>
          <p:cNvPr id="18" name="Picture 17">
            <a:extLst>
              <a:ext uri="{FF2B5EF4-FFF2-40B4-BE49-F238E27FC236}">
                <a16:creationId xmlns:a16="http://schemas.microsoft.com/office/drawing/2014/main" id="{123C9C8F-6A3F-26B8-3DE5-182CDFF94E82}"/>
              </a:ext>
            </a:extLst>
          </p:cNvPr>
          <p:cNvPicPr>
            <a:picLocks noChangeAspect="1"/>
          </p:cNvPicPr>
          <p:nvPr/>
        </p:nvPicPr>
        <p:blipFill>
          <a:blip r:embed="rId8"/>
          <a:srcRect/>
          <a:stretch/>
        </p:blipFill>
        <p:spPr>
          <a:xfrm>
            <a:off x="44525" y="4302760"/>
            <a:ext cx="1704795" cy="2205990"/>
          </a:xfrm>
          <a:prstGeom prst="rect">
            <a:avLst/>
          </a:prstGeom>
        </p:spPr>
      </p:pic>
      <p:pic>
        <p:nvPicPr>
          <p:cNvPr id="20" name="Picture 19" descr="A person climbing a tree&#10;&#10;Description automatically generated">
            <a:extLst>
              <a:ext uri="{FF2B5EF4-FFF2-40B4-BE49-F238E27FC236}">
                <a16:creationId xmlns:a16="http://schemas.microsoft.com/office/drawing/2014/main" id="{E204DBDE-A290-69F4-3C6B-8F7029B1E112}"/>
              </a:ext>
            </a:extLst>
          </p:cNvPr>
          <p:cNvPicPr>
            <a:picLocks noChangeAspect="1"/>
          </p:cNvPicPr>
          <p:nvPr/>
        </p:nvPicPr>
        <p:blipFill>
          <a:blip r:embed="rId9"/>
          <a:stretch>
            <a:fillRect/>
          </a:stretch>
        </p:blipFill>
        <p:spPr>
          <a:xfrm flipH="1">
            <a:off x="3013351" y="4560350"/>
            <a:ext cx="3035592" cy="2009894"/>
          </a:xfrm>
          <a:prstGeom prst="rect">
            <a:avLst/>
          </a:prstGeom>
        </p:spPr>
      </p:pic>
    </p:spTree>
    <p:extLst>
      <p:ext uri="{BB962C8B-B14F-4D97-AF65-F5344CB8AC3E}">
        <p14:creationId xmlns:p14="http://schemas.microsoft.com/office/powerpoint/2010/main" val="98437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9CD3FF-C1FB-CF1F-6139-0A94CA519121}"/>
              </a:ext>
            </a:extLst>
          </p:cNvPr>
          <p:cNvSpPr/>
          <p:nvPr/>
        </p:nvSpPr>
        <p:spPr>
          <a:xfrm>
            <a:off x="277906" y="277906"/>
            <a:ext cx="1541929" cy="12371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FF4DF-0A6C-4E22-8D5A-8D48FD1D9091}"/>
              </a:ext>
            </a:extLst>
          </p:cNvPr>
          <p:cNvSpPr>
            <a:spLocks noGrp="1"/>
          </p:cNvSpPr>
          <p:nvPr>
            <p:ph type="title"/>
          </p:nvPr>
        </p:nvSpPr>
        <p:spPr>
          <a:xfrm>
            <a:off x="87304" y="1119084"/>
            <a:ext cx="7533017" cy="658297"/>
          </a:xfrm>
        </p:spPr>
        <p:txBody>
          <a:bodyPr anchor="ctr">
            <a:normAutofit/>
          </a:bodyPr>
          <a:lstStyle/>
          <a:p>
            <a:r>
              <a:rPr lang="en-US" sz="2100" dirty="0">
                <a:solidFill>
                  <a:srgbClr val="FFFFFF"/>
                </a:solidFill>
              </a:rPr>
              <a:t>Net Promoter Scores</a:t>
            </a:r>
            <a:endParaRPr lang="en-US" sz="1500" dirty="0">
              <a:solidFill>
                <a:srgbClr val="FFFFFF"/>
              </a:solidFill>
            </a:endParaRPr>
          </a:p>
        </p:txBody>
      </p:sp>
      <p:sp>
        <p:nvSpPr>
          <p:cNvPr id="43" name="TextBox 42">
            <a:extLst>
              <a:ext uri="{FF2B5EF4-FFF2-40B4-BE49-F238E27FC236}">
                <a16:creationId xmlns:a16="http://schemas.microsoft.com/office/drawing/2014/main" id="{60B7ACC0-14AE-6AF7-B9B7-6085F97AE145}"/>
              </a:ext>
            </a:extLst>
          </p:cNvPr>
          <p:cNvSpPr txBox="1"/>
          <p:nvPr/>
        </p:nvSpPr>
        <p:spPr>
          <a:xfrm>
            <a:off x="413759" y="2079214"/>
            <a:ext cx="8510792" cy="553998"/>
          </a:xfrm>
          <a:prstGeom prst="rect">
            <a:avLst/>
          </a:prstGeom>
          <a:noFill/>
        </p:spPr>
        <p:txBody>
          <a:bodyPr wrap="square" rtlCol="0">
            <a:spAutoFit/>
          </a:bodyPr>
          <a:lstStyle/>
          <a:p>
            <a:pPr algn="ctr" defTabSz="685800" fontAlgn="auto">
              <a:spcBef>
                <a:spcPts val="0"/>
              </a:spcBef>
              <a:spcAft>
                <a:spcPts val="0"/>
              </a:spcAft>
              <a:defRPr/>
            </a:pPr>
            <a:r>
              <a:rPr lang="en-US" sz="3000" dirty="0">
                <a:solidFill>
                  <a:prstClr val="black"/>
                </a:solidFill>
                <a:latin typeface="Calibri" panose="020F0502020204030204"/>
                <a:ea typeface="+mn-ea"/>
              </a:rPr>
              <a:t>2025 In Review</a:t>
            </a:r>
          </a:p>
        </p:txBody>
      </p:sp>
      <p:pic>
        <p:nvPicPr>
          <p:cNvPr id="3" name="Content Placeholder 4">
            <a:extLst>
              <a:ext uri="{FF2B5EF4-FFF2-40B4-BE49-F238E27FC236}">
                <a16:creationId xmlns:a16="http://schemas.microsoft.com/office/drawing/2014/main" id="{042CF023-29AC-BF80-9370-C708A4221196}"/>
              </a:ext>
            </a:extLst>
          </p:cNvPr>
          <p:cNvPicPr>
            <a:picLocks noGrp="1" noChangeAspect="1"/>
          </p:cNvPicPr>
          <p:nvPr>
            <p:ph idx="1"/>
          </p:nvPr>
        </p:nvPicPr>
        <p:blipFill>
          <a:blip r:embed="rId3"/>
          <a:srcRect/>
          <a:stretch/>
        </p:blipFill>
        <p:spPr>
          <a:xfrm>
            <a:off x="651510" y="277906"/>
            <a:ext cx="8035290" cy="1625035"/>
          </a:xfrm>
          <a:prstGeom prst="rect">
            <a:avLst/>
          </a:prstGeom>
        </p:spPr>
      </p:pic>
      <p:sp>
        <p:nvSpPr>
          <p:cNvPr id="5" name="TextBox 4">
            <a:extLst>
              <a:ext uri="{FF2B5EF4-FFF2-40B4-BE49-F238E27FC236}">
                <a16:creationId xmlns:a16="http://schemas.microsoft.com/office/drawing/2014/main" id="{F33E501B-363A-5D04-C40A-32C3F81B13C7}"/>
              </a:ext>
            </a:extLst>
          </p:cNvPr>
          <p:cNvSpPr txBox="1"/>
          <p:nvPr/>
        </p:nvSpPr>
        <p:spPr>
          <a:xfrm>
            <a:off x="265355" y="2969770"/>
            <a:ext cx="3108960" cy="1708160"/>
          </a:xfrm>
          <a:prstGeom prst="rect">
            <a:avLst/>
          </a:prstGeom>
          <a:noFill/>
        </p:spPr>
        <p:txBody>
          <a:bodyPr wrap="square" rtlCol="0">
            <a:spAutoFit/>
          </a:bodyPr>
          <a:lstStyle/>
          <a:p>
            <a:pPr algn="r"/>
            <a:r>
              <a:rPr lang="en-US" sz="3500" b="1" dirty="0">
                <a:solidFill>
                  <a:schemeClr val="tx2"/>
                </a:solidFill>
              </a:rPr>
              <a:t>15,208</a:t>
            </a:r>
            <a:r>
              <a:rPr lang="en-US" sz="3500" dirty="0"/>
              <a:t> </a:t>
            </a:r>
            <a:r>
              <a:rPr lang="en-US" dirty="0"/>
              <a:t>Youth Served</a:t>
            </a:r>
          </a:p>
          <a:p>
            <a:pPr algn="r"/>
            <a:r>
              <a:rPr lang="en-US" sz="1400" b="1" dirty="0">
                <a:solidFill>
                  <a:srgbClr val="0070C0"/>
                </a:solidFill>
              </a:rPr>
              <a:t>3,902 Cub Scouts</a:t>
            </a:r>
          </a:p>
          <a:p>
            <a:pPr algn="r"/>
            <a:r>
              <a:rPr lang="en-US" sz="1400" b="1" dirty="0">
                <a:solidFill>
                  <a:srgbClr val="C00000"/>
                </a:solidFill>
              </a:rPr>
              <a:t>2,537 Scouts BSA</a:t>
            </a:r>
          </a:p>
          <a:p>
            <a:pPr algn="r"/>
            <a:r>
              <a:rPr lang="en-US" sz="1400" b="1" dirty="0">
                <a:solidFill>
                  <a:srgbClr val="006600"/>
                </a:solidFill>
              </a:rPr>
              <a:t>24 Venturing</a:t>
            </a:r>
          </a:p>
          <a:p>
            <a:pPr algn="r"/>
            <a:r>
              <a:rPr lang="en-US" sz="1400" b="1" dirty="0">
                <a:solidFill>
                  <a:srgbClr val="996600"/>
                </a:solidFill>
              </a:rPr>
              <a:t>25 Sea Scouts</a:t>
            </a:r>
          </a:p>
          <a:p>
            <a:pPr algn="r"/>
            <a:r>
              <a:rPr lang="en-US" sz="1400" b="1" dirty="0">
                <a:solidFill>
                  <a:schemeClr val="tx2">
                    <a:lumMod val="75000"/>
                  </a:schemeClr>
                </a:solidFill>
              </a:rPr>
              <a:t>245 Exploring</a:t>
            </a:r>
          </a:p>
        </p:txBody>
      </p:sp>
      <p:sp>
        <p:nvSpPr>
          <p:cNvPr id="7" name="TextBox 6">
            <a:extLst>
              <a:ext uri="{FF2B5EF4-FFF2-40B4-BE49-F238E27FC236}">
                <a16:creationId xmlns:a16="http://schemas.microsoft.com/office/drawing/2014/main" id="{90B8360C-0E77-DB9C-1A72-E9E19FCC1A46}"/>
              </a:ext>
            </a:extLst>
          </p:cNvPr>
          <p:cNvSpPr txBox="1"/>
          <p:nvPr/>
        </p:nvSpPr>
        <p:spPr>
          <a:xfrm>
            <a:off x="3011245" y="3042729"/>
            <a:ext cx="3108960" cy="1708160"/>
          </a:xfrm>
          <a:prstGeom prst="rect">
            <a:avLst/>
          </a:prstGeom>
          <a:noFill/>
        </p:spPr>
        <p:txBody>
          <a:bodyPr wrap="square" rtlCol="0">
            <a:spAutoFit/>
          </a:bodyPr>
          <a:lstStyle/>
          <a:p>
            <a:pPr algn="r"/>
            <a:r>
              <a:rPr lang="en-US" sz="3500" b="1" dirty="0">
                <a:solidFill>
                  <a:schemeClr val="tx2"/>
                </a:solidFill>
              </a:rPr>
              <a:t>267</a:t>
            </a:r>
            <a:r>
              <a:rPr lang="en-US" sz="3500" dirty="0"/>
              <a:t> </a:t>
            </a:r>
            <a:r>
              <a:rPr lang="en-US" dirty="0"/>
              <a:t>Scouting Units</a:t>
            </a:r>
          </a:p>
          <a:p>
            <a:pPr algn="r"/>
            <a:r>
              <a:rPr lang="en-US" sz="1400" b="1" dirty="0">
                <a:solidFill>
                  <a:srgbClr val="0070C0"/>
                </a:solidFill>
              </a:rPr>
              <a:t>119 Packs</a:t>
            </a:r>
          </a:p>
          <a:p>
            <a:pPr algn="r"/>
            <a:r>
              <a:rPr lang="en-US" sz="1400" b="1" dirty="0">
                <a:solidFill>
                  <a:srgbClr val="C00000"/>
                </a:solidFill>
              </a:rPr>
              <a:t>129 Troops</a:t>
            </a:r>
          </a:p>
          <a:p>
            <a:pPr algn="r"/>
            <a:r>
              <a:rPr lang="en-US" sz="1400" b="1" dirty="0">
                <a:solidFill>
                  <a:srgbClr val="006600"/>
                </a:solidFill>
              </a:rPr>
              <a:t>9 Crews</a:t>
            </a:r>
          </a:p>
          <a:p>
            <a:pPr algn="r"/>
            <a:r>
              <a:rPr lang="en-US" sz="1400" b="1" dirty="0">
                <a:solidFill>
                  <a:srgbClr val="996600"/>
                </a:solidFill>
              </a:rPr>
              <a:t>2 Ships</a:t>
            </a:r>
          </a:p>
          <a:p>
            <a:pPr algn="r"/>
            <a:r>
              <a:rPr lang="en-US" sz="1400" b="1" dirty="0">
                <a:solidFill>
                  <a:schemeClr val="tx2">
                    <a:lumMod val="75000"/>
                  </a:schemeClr>
                </a:solidFill>
              </a:rPr>
              <a:t>10 Posts</a:t>
            </a:r>
          </a:p>
        </p:txBody>
      </p:sp>
      <p:sp>
        <p:nvSpPr>
          <p:cNvPr id="8" name="TextBox 7">
            <a:extLst>
              <a:ext uri="{FF2B5EF4-FFF2-40B4-BE49-F238E27FC236}">
                <a16:creationId xmlns:a16="http://schemas.microsoft.com/office/drawing/2014/main" id="{CE22DDDB-D1E4-4CC8-B5F6-32CD62675BE8}"/>
              </a:ext>
            </a:extLst>
          </p:cNvPr>
          <p:cNvSpPr txBox="1"/>
          <p:nvPr/>
        </p:nvSpPr>
        <p:spPr>
          <a:xfrm>
            <a:off x="5769687" y="3042729"/>
            <a:ext cx="3108960" cy="1277273"/>
          </a:xfrm>
          <a:prstGeom prst="rect">
            <a:avLst/>
          </a:prstGeom>
          <a:noFill/>
        </p:spPr>
        <p:txBody>
          <a:bodyPr wrap="square" rtlCol="0">
            <a:spAutoFit/>
          </a:bodyPr>
          <a:lstStyle/>
          <a:p>
            <a:pPr algn="r"/>
            <a:r>
              <a:rPr lang="en-US" sz="3500" b="1" dirty="0">
                <a:solidFill>
                  <a:schemeClr val="tx2"/>
                </a:solidFill>
              </a:rPr>
              <a:t>2,754</a:t>
            </a:r>
            <a:r>
              <a:rPr lang="en-US" sz="3500" dirty="0"/>
              <a:t> </a:t>
            </a:r>
            <a:r>
              <a:rPr lang="en-US" dirty="0"/>
              <a:t>Volunteers</a:t>
            </a:r>
          </a:p>
          <a:p>
            <a:pPr algn="r"/>
            <a:r>
              <a:rPr lang="en-US" sz="1400" b="1" dirty="0">
                <a:solidFill>
                  <a:srgbClr val="C00000"/>
                </a:solidFill>
              </a:rPr>
              <a:t>211 Eagle Scouts</a:t>
            </a:r>
          </a:p>
          <a:p>
            <a:pPr algn="r"/>
            <a:r>
              <a:rPr lang="en-US" sz="1400" b="1" dirty="0">
                <a:solidFill>
                  <a:schemeClr val="tx2">
                    <a:lumMod val="75000"/>
                  </a:schemeClr>
                </a:solidFill>
              </a:rPr>
              <a:t>2,348 Summer Camp </a:t>
            </a:r>
          </a:p>
          <a:p>
            <a:pPr algn="r"/>
            <a:r>
              <a:rPr lang="en-US" sz="1400" b="1" dirty="0">
                <a:solidFill>
                  <a:schemeClr val="tx2">
                    <a:lumMod val="75000"/>
                  </a:schemeClr>
                </a:solidFill>
              </a:rPr>
              <a:t>Attendees</a:t>
            </a:r>
          </a:p>
        </p:txBody>
      </p:sp>
    </p:spTree>
    <p:extLst>
      <p:ext uri="{BB962C8B-B14F-4D97-AF65-F5344CB8AC3E}">
        <p14:creationId xmlns:p14="http://schemas.microsoft.com/office/powerpoint/2010/main" val="1870080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EA998-B04D-4E08-A666-6143A9E583A2}"/>
              </a:ext>
            </a:extLst>
          </p:cNvPr>
          <p:cNvSpPr>
            <a:spLocks noGrp="1"/>
          </p:cNvSpPr>
          <p:nvPr>
            <p:ph type="sldNum" sz="quarter" idx="11"/>
          </p:nvPr>
        </p:nvSpPr>
        <p:spPr/>
        <p:txBody>
          <a:bodyPr/>
          <a:lstStyle/>
          <a:p>
            <a:fld id="{2C245C92-653D-415A-B85F-0A26A5B4C025}" type="slidenum">
              <a:rPr lang="en-US" altLang="en-US" smtClean="0"/>
              <a:pPr/>
              <a:t>20</a:t>
            </a:fld>
            <a:endParaRPr lang="en-US" altLang="en-US"/>
          </a:p>
        </p:txBody>
      </p:sp>
      <p:pic>
        <p:nvPicPr>
          <p:cNvPr id="4" name="Picture 3" descr="A yellow and blue logo with a wolf face&#10;&#10;Description automatically generated">
            <a:extLst>
              <a:ext uri="{FF2B5EF4-FFF2-40B4-BE49-F238E27FC236}">
                <a16:creationId xmlns:a16="http://schemas.microsoft.com/office/drawing/2014/main" id="{505E9DAA-BF8E-7F54-D5BC-E06B05FCBAE9}"/>
              </a:ext>
            </a:extLst>
          </p:cNvPr>
          <p:cNvPicPr>
            <a:picLocks noChangeAspect="1"/>
          </p:cNvPicPr>
          <p:nvPr/>
        </p:nvPicPr>
        <p:blipFill>
          <a:blip r:embed="rId3"/>
          <a:stretch>
            <a:fillRect/>
          </a:stretch>
        </p:blipFill>
        <p:spPr>
          <a:xfrm>
            <a:off x="102870" y="102870"/>
            <a:ext cx="1908810" cy="1908810"/>
          </a:xfrm>
          <a:prstGeom prst="rect">
            <a:avLst/>
          </a:prstGeom>
        </p:spPr>
      </p:pic>
      <p:sp>
        <p:nvSpPr>
          <p:cNvPr id="6" name="TextBox 5">
            <a:extLst>
              <a:ext uri="{FF2B5EF4-FFF2-40B4-BE49-F238E27FC236}">
                <a16:creationId xmlns:a16="http://schemas.microsoft.com/office/drawing/2014/main" id="{5ED1A477-8A90-5756-482B-77740EB22705}"/>
              </a:ext>
            </a:extLst>
          </p:cNvPr>
          <p:cNvSpPr txBox="1"/>
          <p:nvPr/>
        </p:nvSpPr>
        <p:spPr>
          <a:xfrm>
            <a:off x="2400300" y="320040"/>
            <a:ext cx="6423660" cy="1077218"/>
          </a:xfrm>
          <a:prstGeom prst="rect">
            <a:avLst/>
          </a:prstGeom>
          <a:noFill/>
        </p:spPr>
        <p:txBody>
          <a:bodyPr wrap="square" rtlCol="0">
            <a:spAutoFit/>
          </a:bodyPr>
          <a:lstStyle/>
          <a:p>
            <a:r>
              <a:rPr lang="en-US" sz="3200" b="1" dirty="0"/>
              <a:t>Get ready for fun and adventure with Cub Scouts!</a:t>
            </a:r>
          </a:p>
        </p:txBody>
      </p:sp>
      <p:sp>
        <p:nvSpPr>
          <p:cNvPr id="7" name="TextBox 6">
            <a:extLst>
              <a:ext uri="{FF2B5EF4-FFF2-40B4-BE49-F238E27FC236}">
                <a16:creationId xmlns:a16="http://schemas.microsoft.com/office/drawing/2014/main" id="{33606581-4852-92B8-7D7A-D8142B11164C}"/>
              </a:ext>
            </a:extLst>
          </p:cNvPr>
          <p:cNvSpPr txBox="1"/>
          <p:nvPr/>
        </p:nvSpPr>
        <p:spPr>
          <a:xfrm>
            <a:off x="525780" y="2114550"/>
            <a:ext cx="8161020" cy="4247317"/>
          </a:xfrm>
          <a:prstGeom prst="rect">
            <a:avLst/>
          </a:prstGeom>
          <a:noFill/>
        </p:spPr>
        <p:txBody>
          <a:bodyPr wrap="square" rtlCol="0">
            <a:spAutoFit/>
          </a:bodyPr>
          <a:lstStyle/>
          <a:p>
            <a:r>
              <a:rPr lang="en-US" dirty="0"/>
              <a:t>Cub Scout Fishing Derbies-</a:t>
            </a:r>
          </a:p>
          <a:p>
            <a:r>
              <a:rPr lang="en-US" dirty="0"/>
              <a:t>	-September - November</a:t>
            </a:r>
          </a:p>
          <a:p>
            <a:r>
              <a:rPr lang="en-US" dirty="0"/>
              <a:t>	-9am-12pm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Cub Haunted Weekends-</a:t>
            </a:r>
          </a:p>
          <a:p>
            <a:r>
              <a:rPr lang="en-US" dirty="0"/>
              <a:t>-Registration will open early August</a:t>
            </a:r>
          </a:p>
          <a:p>
            <a:r>
              <a:rPr lang="en-US" dirty="0"/>
              <a:t>	-Camp Comer = 6 different sessions</a:t>
            </a:r>
          </a:p>
          <a:p>
            <a:r>
              <a:rPr lang="en-US" dirty="0"/>
              <a:t>	-Westmoreland = 1 Session (Oct. 16-17)</a:t>
            </a:r>
          </a:p>
        </p:txBody>
      </p:sp>
      <p:graphicFrame>
        <p:nvGraphicFramePr>
          <p:cNvPr id="3" name="Table 2">
            <a:extLst>
              <a:ext uri="{FF2B5EF4-FFF2-40B4-BE49-F238E27FC236}">
                <a16:creationId xmlns:a16="http://schemas.microsoft.com/office/drawing/2014/main" id="{0C8B5BD3-4E07-F52B-545C-79D01BF2D355}"/>
              </a:ext>
            </a:extLst>
          </p:cNvPr>
          <p:cNvGraphicFramePr>
            <a:graphicFrameLocks noGrp="1"/>
          </p:cNvGraphicFramePr>
          <p:nvPr>
            <p:extLst>
              <p:ext uri="{D42A27DB-BD31-4B8C-83A1-F6EECF244321}">
                <p14:modId xmlns:p14="http://schemas.microsoft.com/office/powerpoint/2010/main" val="1926898588"/>
              </p:ext>
            </p:extLst>
          </p:nvPr>
        </p:nvGraphicFramePr>
        <p:xfrm>
          <a:off x="3637005" y="1967667"/>
          <a:ext cx="5049795" cy="2966720"/>
        </p:xfrm>
        <a:graphic>
          <a:graphicData uri="http://schemas.openxmlformats.org/drawingml/2006/table">
            <a:tbl>
              <a:tblPr firstRow="1" bandRow="1">
                <a:tableStyleId>{5C22544A-7EE6-4342-B048-85BDC9FD1C3A}</a:tableStyleId>
              </a:tblPr>
              <a:tblGrid>
                <a:gridCol w="1675303">
                  <a:extLst>
                    <a:ext uri="{9D8B030D-6E8A-4147-A177-3AD203B41FA5}">
                      <a16:colId xmlns:a16="http://schemas.microsoft.com/office/drawing/2014/main" val="1298085111"/>
                    </a:ext>
                  </a:extLst>
                </a:gridCol>
                <a:gridCol w="3374492">
                  <a:extLst>
                    <a:ext uri="{9D8B030D-6E8A-4147-A177-3AD203B41FA5}">
                      <a16:colId xmlns:a16="http://schemas.microsoft.com/office/drawing/2014/main" val="1778483915"/>
                    </a:ext>
                  </a:extLst>
                </a:gridCol>
              </a:tblGrid>
              <a:tr h="370840">
                <a:tc>
                  <a:txBody>
                    <a:bodyPr/>
                    <a:lstStyle/>
                    <a:p>
                      <a:r>
                        <a:rPr lang="en-US" dirty="0"/>
                        <a:t>Date</a:t>
                      </a:r>
                    </a:p>
                  </a:txBody>
                  <a:tcPr/>
                </a:tc>
                <a:tc>
                  <a:txBody>
                    <a:bodyPr/>
                    <a:lstStyle/>
                    <a:p>
                      <a:r>
                        <a:rPr lang="en-US" dirty="0"/>
                        <a:t>Location</a:t>
                      </a:r>
                    </a:p>
                  </a:txBody>
                  <a:tcPr/>
                </a:tc>
                <a:extLst>
                  <a:ext uri="{0D108BD9-81ED-4DB2-BD59-A6C34878D82A}">
                    <a16:rowId xmlns:a16="http://schemas.microsoft.com/office/drawing/2014/main" val="8819333"/>
                  </a:ext>
                </a:extLst>
              </a:tr>
              <a:tr h="370840">
                <a:tc>
                  <a:txBody>
                    <a:bodyPr/>
                    <a:lstStyle/>
                    <a:p>
                      <a:r>
                        <a:rPr lang="en-US" dirty="0"/>
                        <a:t>September 12</a:t>
                      </a:r>
                    </a:p>
                  </a:txBody>
                  <a:tcPr/>
                </a:tc>
                <a:tc>
                  <a:txBody>
                    <a:bodyPr/>
                    <a:lstStyle/>
                    <a:p>
                      <a:r>
                        <a:rPr lang="en-US" dirty="0"/>
                        <a:t>Joe Wheeler Marina</a:t>
                      </a:r>
                    </a:p>
                  </a:txBody>
                  <a:tcPr/>
                </a:tc>
                <a:extLst>
                  <a:ext uri="{0D108BD9-81ED-4DB2-BD59-A6C34878D82A}">
                    <a16:rowId xmlns:a16="http://schemas.microsoft.com/office/drawing/2014/main" val="2316902772"/>
                  </a:ext>
                </a:extLst>
              </a:tr>
              <a:tr h="370840">
                <a:tc>
                  <a:txBody>
                    <a:bodyPr/>
                    <a:lstStyle/>
                    <a:p>
                      <a:r>
                        <a:rPr lang="en-US" dirty="0"/>
                        <a:t>September 12</a:t>
                      </a:r>
                    </a:p>
                  </a:txBody>
                  <a:tcPr/>
                </a:tc>
                <a:tc>
                  <a:txBody>
                    <a:bodyPr/>
                    <a:lstStyle/>
                    <a:p>
                      <a:r>
                        <a:rPr lang="en-US" dirty="0"/>
                        <a:t>East Lake, </a:t>
                      </a:r>
                      <a:r>
                        <a:rPr lang="en-US" dirty="0" err="1"/>
                        <a:t>Bhm</a:t>
                      </a:r>
                      <a:endParaRPr lang="en-US" dirty="0"/>
                    </a:p>
                  </a:txBody>
                  <a:tcPr/>
                </a:tc>
                <a:extLst>
                  <a:ext uri="{0D108BD9-81ED-4DB2-BD59-A6C34878D82A}">
                    <a16:rowId xmlns:a16="http://schemas.microsoft.com/office/drawing/2014/main" val="2695743347"/>
                  </a:ext>
                </a:extLst>
              </a:tr>
              <a:tr h="370840">
                <a:tc>
                  <a:txBody>
                    <a:bodyPr/>
                    <a:lstStyle/>
                    <a:p>
                      <a:r>
                        <a:rPr lang="en-US" dirty="0"/>
                        <a:t>September 26</a:t>
                      </a:r>
                    </a:p>
                  </a:txBody>
                  <a:tcPr/>
                </a:tc>
                <a:tc>
                  <a:txBody>
                    <a:bodyPr/>
                    <a:lstStyle/>
                    <a:p>
                      <a:r>
                        <a:rPr lang="en-US" dirty="0"/>
                        <a:t>Sylvania Lake</a:t>
                      </a:r>
                    </a:p>
                  </a:txBody>
                  <a:tcPr/>
                </a:tc>
                <a:extLst>
                  <a:ext uri="{0D108BD9-81ED-4DB2-BD59-A6C34878D82A}">
                    <a16:rowId xmlns:a16="http://schemas.microsoft.com/office/drawing/2014/main" val="3533575826"/>
                  </a:ext>
                </a:extLst>
              </a:tr>
              <a:tr h="370840">
                <a:tc>
                  <a:txBody>
                    <a:bodyPr/>
                    <a:lstStyle/>
                    <a:p>
                      <a:r>
                        <a:rPr lang="en-US" dirty="0"/>
                        <a:t>October 3</a:t>
                      </a:r>
                    </a:p>
                  </a:txBody>
                  <a:tcPr/>
                </a:tc>
                <a:tc>
                  <a:txBody>
                    <a:bodyPr/>
                    <a:lstStyle/>
                    <a:p>
                      <a:r>
                        <a:rPr lang="en-US" dirty="0"/>
                        <a:t>Camp Sequoyah</a:t>
                      </a:r>
                    </a:p>
                  </a:txBody>
                  <a:tcPr/>
                </a:tc>
                <a:extLst>
                  <a:ext uri="{0D108BD9-81ED-4DB2-BD59-A6C34878D82A}">
                    <a16:rowId xmlns:a16="http://schemas.microsoft.com/office/drawing/2014/main" val="168285126"/>
                  </a:ext>
                </a:extLst>
              </a:tr>
              <a:tr h="370840">
                <a:tc>
                  <a:txBody>
                    <a:bodyPr/>
                    <a:lstStyle/>
                    <a:p>
                      <a:r>
                        <a:rPr lang="en-US" dirty="0"/>
                        <a:t>October 17</a:t>
                      </a:r>
                    </a:p>
                  </a:txBody>
                  <a:tcPr/>
                </a:tc>
                <a:tc>
                  <a:txBody>
                    <a:bodyPr/>
                    <a:lstStyle/>
                    <a:p>
                      <a:r>
                        <a:rPr lang="en-US" dirty="0"/>
                        <a:t>Aldridge Gardens</a:t>
                      </a:r>
                    </a:p>
                  </a:txBody>
                  <a:tcPr/>
                </a:tc>
                <a:extLst>
                  <a:ext uri="{0D108BD9-81ED-4DB2-BD59-A6C34878D82A}">
                    <a16:rowId xmlns:a16="http://schemas.microsoft.com/office/drawing/2014/main" val="2310219057"/>
                  </a:ext>
                </a:extLst>
              </a:tr>
              <a:tr h="370840">
                <a:tc>
                  <a:txBody>
                    <a:bodyPr/>
                    <a:lstStyle/>
                    <a:p>
                      <a:r>
                        <a:rPr lang="en-US" dirty="0"/>
                        <a:t>November 7</a:t>
                      </a:r>
                    </a:p>
                  </a:txBody>
                  <a:tcPr/>
                </a:tc>
                <a:tc>
                  <a:txBody>
                    <a:bodyPr/>
                    <a:lstStyle/>
                    <a:p>
                      <a:r>
                        <a:rPr lang="en-US" dirty="0"/>
                        <a:t>Huntsville</a:t>
                      </a:r>
                    </a:p>
                  </a:txBody>
                  <a:tcPr/>
                </a:tc>
                <a:extLst>
                  <a:ext uri="{0D108BD9-81ED-4DB2-BD59-A6C34878D82A}">
                    <a16:rowId xmlns:a16="http://schemas.microsoft.com/office/drawing/2014/main" val="904017445"/>
                  </a:ext>
                </a:extLst>
              </a:tr>
              <a:tr h="370840">
                <a:tc>
                  <a:txBody>
                    <a:bodyPr/>
                    <a:lstStyle/>
                    <a:p>
                      <a:r>
                        <a:rPr lang="en-US" dirty="0"/>
                        <a:t>November 7</a:t>
                      </a:r>
                    </a:p>
                  </a:txBody>
                  <a:tcPr/>
                </a:tc>
                <a:tc>
                  <a:txBody>
                    <a:bodyPr/>
                    <a:lstStyle/>
                    <a:p>
                      <a:r>
                        <a:rPr lang="en-US" dirty="0"/>
                        <a:t>Indian Springs School, Pelham</a:t>
                      </a:r>
                    </a:p>
                  </a:txBody>
                  <a:tcPr/>
                </a:tc>
                <a:extLst>
                  <a:ext uri="{0D108BD9-81ED-4DB2-BD59-A6C34878D82A}">
                    <a16:rowId xmlns:a16="http://schemas.microsoft.com/office/drawing/2014/main" val="3313701230"/>
                  </a:ext>
                </a:extLst>
              </a:tr>
            </a:tbl>
          </a:graphicData>
        </a:graphic>
      </p:graphicFrame>
    </p:spTree>
    <p:extLst>
      <p:ext uri="{BB962C8B-B14F-4D97-AF65-F5344CB8AC3E}">
        <p14:creationId xmlns:p14="http://schemas.microsoft.com/office/powerpoint/2010/main" val="141306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EA998-B04D-4E08-A666-6143A9E583A2}"/>
              </a:ext>
            </a:extLst>
          </p:cNvPr>
          <p:cNvSpPr>
            <a:spLocks noGrp="1"/>
          </p:cNvSpPr>
          <p:nvPr>
            <p:ph type="sldNum" sz="quarter" idx="11"/>
          </p:nvPr>
        </p:nvSpPr>
        <p:spPr/>
        <p:txBody>
          <a:bodyPr/>
          <a:lstStyle/>
          <a:p>
            <a:fld id="{2C245C92-653D-415A-B85F-0A26A5B4C025}" type="slidenum">
              <a:rPr lang="en-US" altLang="en-US" smtClean="0"/>
              <a:pPr/>
              <a:t>21</a:t>
            </a:fld>
            <a:endParaRPr lang="en-US" altLang="en-US"/>
          </a:p>
        </p:txBody>
      </p:sp>
      <p:pic>
        <p:nvPicPr>
          <p:cNvPr id="4" name="Picture 3" descr="A yellow and blue logo with a wolf face&#10;&#10;Description automatically generated">
            <a:extLst>
              <a:ext uri="{FF2B5EF4-FFF2-40B4-BE49-F238E27FC236}">
                <a16:creationId xmlns:a16="http://schemas.microsoft.com/office/drawing/2014/main" id="{505E9DAA-BF8E-7F54-D5BC-E06B05FCBAE9}"/>
              </a:ext>
            </a:extLst>
          </p:cNvPr>
          <p:cNvPicPr>
            <a:picLocks noChangeAspect="1"/>
          </p:cNvPicPr>
          <p:nvPr/>
        </p:nvPicPr>
        <p:blipFill>
          <a:blip r:embed="rId3"/>
          <a:stretch>
            <a:fillRect/>
          </a:stretch>
        </p:blipFill>
        <p:spPr>
          <a:xfrm>
            <a:off x="102870" y="102870"/>
            <a:ext cx="1908810" cy="1908810"/>
          </a:xfrm>
          <a:prstGeom prst="rect">
            <a:avLst/>
          </a:prstGeom>
        </p:spPr>
      </p:pic>
      <p:sp>
        <p:nvSpPr>
          <p:cNvPr id="6" name="TextBox 5">
            <a:extLst>
              <a:ext uri="{FF2B5EF4-FFF2-40B4-BE49-F238E27FC236}">
                <a16:creationId xmlns:a16="http://schemas.microsoft.com/office/drawing/2014/main" id="{5ED1A477-8A90-5756-482B-77740EB22705}"/>
              </a:ext>
            </a:extLst>
          </p:cNvPr>
          <p:cNvSpPr txBox="1"/>
          <p:nvPr/>
        </p:nvSpPr>
        <p:spPr>
          <a:xfrm>
            <a:off x="2400300" y="320040"/>
            <a:ext cx="6423660" cy="1077218"/>
          </a:xfrm>
          <a:prstGeom prst="rect">
            <a:avLst/>
          </a:prstGeom>
          <a:noFill/>
        </p:spPr>
        <p:txBody>
          <a:bodyPr wrap="square" rtlCol="0">
            <a:spAutoFit/>
          </a:bodyPr>
          <a:lstStyle/>
          <a:p>
            <a:r>
              <a:rPr lang="en-US" sz="3200" b="1" dirty="0"/>
              <a:t>Get ready for fun and adventure with Cub Scouts!</a:t>
            </a:r>
          </a:p>
        </p:txBody>
      </p:sp>
      <p:sp>
        <p:nvSpPr>
          <p:cNvPr id="7" name="TextBox 6">
            <a:extLst>
              <a:ext uri="{FF2B5EF4-FFF2-40B4-BE49-F238E27FC236}">
                <a16:creationId xmlns:a16="http://schemas.microsoft.com/office/drawing/2014/main" id="{33606581-4852-92B8-7D7A-D8142B11164C}"/>
              </a:ext>
            </a:extLst>
          </p:cNvPr>
          <p:cNvSpPr txBox="1"/>
          <p:nvPr/>
        </p:nvSpPr>
        <p:spPr>
          <a:xfrm>
            <a:off x="525780" y="2114550"/>
            <a:ext cx="8161020" cy="5355312"/>
          </a:xfrm>
          <a:prstGeom prst="rect">
            <a:avLst/>
          </a:prstGeom>
          <a:noFill/>
        </p:spPr>
        <p:txBody>
          <a:bodyPr wrap="square" rtlCol="0">
            <a:spAutoFit/>
          </a:bodyPr>
          <a:lstStyle/>
          <a:p>
            <a:r>
              <a:rPr lang="en-US" dirty="0"/>
              <a:t>		    					Joy to the Woods Holiday Campout</a:t>
            </a:r>
          </a:p>
          <a:p>
            <a:r>
              <a:rPr lang="en-US" dirty="0"/>
              <a:t>		   					December 11-13</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Cub Scout Cast Iron Quest</a:t>
            </a:r>
          </a:p>
          <a:p>
            <a:r>
              <a:rPr lang="en-US" dirty="0"/>
              <a:t>June 6</a:t>
            </a:r>
            <a:r>
              <a:rPr lang="en-US" baseline="30000" dirty="0"/>
              <a:t>th</a:t>
            </a:r>
            <a:r>
              <a:rPr lang="en-US" dirty="0"/>
              <a:t> </a:t>
            </a:r>
          </a:p>
          <a:p>
            <a:r>
              <a:rPr lang="en-US" dirty="0" err="1"/>
              <a:t>Sloss</a:t>
            </a:r>
            <a:r>
              <a:rPr lang="en-US" dirty="0"/>
              <a:t> Furnaces National Historic Landmark</a:t>
            </a:r>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0ED1E907-9620-07F2-00FF-02FEEDF0D99F}"/>
              </a:ext>
            </a:extLst>
          </p:cNvPr>
          <p:cNvPicPr>
            <a:picLocks noChangeAspect="1"/>
          </p:cNvPicPr>
          <p:nvPr/>
        </p:nvPicPr>
        <p:blipFill>
          <a:blip r:embed="rId4"/>
          <a:stretch>
            <a:fillRect/>
          </a:stretch>
        </p:blipFill>
        <p:spPr>
          <a:xfrm>
            <a:off x="102870" y="2022475"/>
            <a:ext cx="3417570" cy="2563178"/>
          </a:xfrm>
          <a:prstGeom prst="rect">
            <a:avLst/>
          </a:prstGeom>
        </p:spPr>
      </p:pic>
      <p:pic>
        <p:nvPicPr>
          <p:cNvPr id="10" name="Picture 9">
            <a:extLst>
              <a:ext uri="{FF2B5EF4-FFF2-40B4-BE49-F238E27FC236}">
                <a16:creationId xmlns:a16="http://schemas.microsoft.com/office/drawing/2014/main" id="{0AAEC9D1-32D1-1022-9794-1294AE80C519}"/>
              </a:ext>
            </a:extLst>
          </p:cNvPr>
          <p:cNvPicPr>
            <a:picLocks noChangeAspect="1"/>
          </p:cNvPicPr>
          <p:nvPr/>
        </p:nvPicPr>
        <p:blipFill>
          <a:blip r:embed="rId5"/>
          <a:stretch>
            <a:fillRect/>
          </a:stretch>
        </p:blipFill>
        <p:spPr>
          <a:xfrm>
            <a:off x="5123548" y="3930798"/>
            <a:ext cx="3639442" cy="2732891"/>
          </a:xfrm>
          <a:prstGeom prst="rect">
            <a:avLst/>
          </a:prstGeom>
        </p:spPr>
      </p:pic>
    </p:spTree>
    <p:extLst>
      <p:ext uri="{BB962C8B-B14F-4D97-AF65-F5344CB8AC3E}">
        <p14:creationId xmlns:p14="http://schemas.microsoft.com/office/powerpoint/2010/main" val="644555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ACC7A-A44A-5E5F-EE80-D40B85C7FFE2}"/>
              </a:ext>
            </a:extLst>
          </p:cNvPr>
          <p:cNvSpPr>
            <a:spLocks noGrp="1"/>
          </p:cNvSpPr>
          <p:nvPr>
            <p:ph type="sldNum" sz="quarter" idx="11"/>
          </p:nvPr>
        </p:nvSpPr>
        <p:spPr/>
        <p:txBody>
          <a:bodyPr/>
          <a:lstStyle/>
          <a:p>
            <a:fld id="{2C245C92-653D-415A-B85F-0A26A5B4C025}" type="slidenum">
              <a:rPr lang="en-US" altLang="en-US" smtClean="0"/>
              <a:pPr/>
              <a:t>22</a:t>
            </a:fld>
            <a:endParaRPr lang="en-US" altLang="en-US"/>
          </a:p>
        </p:txBody>
      </p:sp>
      <p:pic>
        <p:nvPicPr>
          <p:cNvPr id="3" name="Picture 2">
            <a:extLst>
              <a:ext uri="{FF2B5EF4-FFF2-40B4-BE49-F238E27FC236}">
                <a16:creationId xmlns:a16="http://schemas.microsoft.com/office/drawing/2014/main" id="{1AC23134-11E2-AFD4-E44C-621F0052EA15}"/>
              </a:ext>
            </a:extLst>
          </p:cNvPr>
          <p:cNvPicPr>
            <a:picLocks noChangeAspect="1"/>
          </p:cNvPicPr>
          <p:nvPr/>
        </p:nvPicPr>
        <p:blipFill>
          <a:blip r:embed="rId3"/>
          <a:stretch>
            <a:fillRect/>
          </a:stretch>
        </p:blipFill>
        <p:spPr>
          <a:xfrm>
            <a:off x="1814170" y="1432560"/>
            <a:ext cx="5741060" cy="3299460"/>
          </a:xfrm>
          <a:prstGeom prst="rect">
            <a:avLst/>
          </a:prstGeom>
        </p:spPr>
      </p:pic>
      <p:sp>
        <p:nvSpPr>
          <p:cNvPr id="9" name="TextBox 8">
            <a:extLst>
              <a:ext uri="{FF2B5EF4-FFF2-40B4-BE49-F238E27FC236}">
                <a16:creationId xmlns:a16="http://schemas.microsoft.com/office/drawing/2014/main" id="{8CE4C662-CEFC-6D1D-9DA0-4AEEA547C079}"/>
              </a:ext>
            </a:extLst>
          </p:cNvPr>
          <p:cNvSpPr txBox="1"/>
          <p:nvPr/>
        </p:nvSpPr>
        <p:spPr>
          <a:xfrm>
            <a:off x="2286000" y="158145"/>
            <a:ext cx="6537960" cy="1077218"/>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Lucida Grande" charset="0"/>
                <a:ea typeface="ヒラギノ角ゴ Pro W3" charset="-128"/>
                <a:cs typeface="+mn-cs"/>
              </a:rPr>
              <a:t>Get ready for fun and adventure with Cub Scouts!</a:t>
            </a:r>
          </a:p>
        </p:txBody>
      </p:sp>
      <p:pic>
        <p:nvPicPr>
          <p:cNvPr id="10" name="Picture 9">
            <a:extLst>
              <a:ext uri="{FF2B5EF4-FFF2-40B4-BE49-F238E27FC236}">
                <a16:creationId xmlns:a16="http://schemas.microsoft.com/office/drawing/2014/main" id="{702560D2-DE14-B643-7E98-A3BD6160A0CD}"/>
              </a:ext>
            </a:extLst>
          </p:cNvPr>
          <p:cNvPicPr>
            <a:picLocks noChangeAspect="1"/>
          </p:cNvPicPr>
          <p:nvPr/>
        </p:nvPicPr>
        <p:blipFill>
          <a:blip r:embed="rId4"/>
          <a:stretch>
            <a:fillRect/>
          </a:stretch>
        </p:blipFill>
        <p:spPr>
          <a:xfrm>
            <a:off x="303193" y="0"/>
            <a:ext cx="1908213" cy="1908213"/>
          </a:xfrm>
          <a:prstGeom prst="rect">
            <a:avLst/>
          </a:prstGeom>
        </p:spPr>
      </p:pic>
      <p:sp>
        <p:nvSpPr>
          <p:cNvPr id="11" name="TextBox 10">
            <a:extLst>
              <a:ext uri="{FF2B5EF4-FFF2-40B4-BE49-F238E27FC236}">
                <a16:creationId xmlns:a16="http://schemas.microsoft.com/office/drawing/2014/main" id="{0115BF7C-BC5E-6CCD-2967-2033BAA934F3}"/>
              </a:ext>
            </a:extLst>
          </p:cNvPr>
          <p:cNvSpPr txBox="1"/>
          <p:nvPr/>
        </p:nvSpPr>
        <p:spPr>
          <a:xfrm>
            <a:off x="418011" y="4857750"/>
            <a:ext cx="3670663" cy="1477328"/>
          </a:xfrm>
          <a:prstGeom prst="rect">
            <a:avLst/>
          </a:prstGeom>
          <a:noFill/>
        </p:spPr>
        <p:txBody>
          <a:bodyPr wrap="square" rtlCol="0">
            <a:spAutoFit/>
          </a:bodyPr>
          <a:lstStyle/>
          <a:p>
            <a:r>
              <a:rPr lang="en-US" b="1" dirty="0"/>
              <a:t>Webelos and Arrow of Light Resident Camp</a:t>
            </a:r>
          </a:p>
          <a:p>
            <a:r>
              <a:rPr lang="en-US" dirty="0"/>
              <a:t>July 12-15</a:t>
            </a:r>
          </a:p>
          <a:p>
            <a:r>
              <a:rPr lang="en-US" dirty="0"/>
              <a:t>Camp Comer</a:t>
            </a:r>
          </a:p>
          <a:p>
            <a:r>
              <a:rPr lang="en-US" dirty="0"/>
              <a:t>REGISTRATION OPEN!</a:t>
            </a:r>
          </a:p>
        </p:txBody>
      </p:sp>
      <p:sp>
        <p:nvSpPr>
          <p:cNvPr id="12" name="TextBox 11">
            <a:extLst>
              <a:ext uri="{FF2B5EF4-FFF2-40B4-BE49-F238E27FC236}">
                <a16:creationId xmlns:a16="http://schemas.microsoft.com/office/drawing/2014/main" id="{9E96B0C5-3A64-AE67-AEC9-8CA48CA8F501}"/>
              </a:ext>
            </a:extLst>
          </p:cNvPr>
          <p:cNvSpPr txBox="1"/>
          <p:nvPr/>
        </p:nvSpPr>
        <p:spPr>
          <a:xfrm>
            <a:off x="5543550" y="4857750"/>
            <a:ext cx="3143250" cy="1200329"/>
          </a:xfrm>
          <a:prstGeom prst="rect">
            <a:avLst/>
          </a:prstGeom>
          <a:noFill/>
        </p:spPr>
        <p:txBody>
          <a:bodyPr wrap="square" rtlCol="0">
            <a:spAutoFit/>
          </a:bodyPr>
          <a:lstStyle/>
          <a:p>
            <a:r>
              <a:rPr lang="en-US" b="1" dirty="0"/>
              <a:t>Cub Scout Summer Camp</a:t>
            </a:r>
          </a:p>
          <a:p>
            <a:r>
              <a:rPr lang="en-US" dirty="0"/>
              <a:t>July 15-18</a:t>
            </a:r>
          </a:p>
          <a:p>
            <a:r>
              <a:rPr lang="en-US" dirty="0"/>
              <a:t>Camp Comer</a:t>
            </a:r>
          </a:p>
          <a:p>
            <a:r>
              <a:rPr lang="en-US" dirty="0"/>
              <a:t>REGISTRATION OPEN!</a:t>
            </a:r>
          </a:p>
        </p:txBody>
      </p:sp>
    </p:spTree>
    <p:extLst>
      <p:ext uri="{BB962C8B-B14F-4D97-AF65-F5344CB8AC3E}">
        <p14:creationId xmlns:p14="http://schemas.microsoft.com/office/powerpoint/2010/main" val="15438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ACC7A-A44A-5E5F-EE80-D40B85C7FFE2}"/>
              </a:ext>
            </a:extLst>
          </p:cNvPr>
          <p:cNvSpPr>
            <a:spLocks noGrp="1"/>
          </p:cNvSpPr>
          <p:nvPr>
            <p:ph type="sldNum" sz="quarter" idx="11"/>
          </p:nvPr>
        </p:nvSpPr>
        <p:spPr/>
        <p:txBody>
          <a:bodyPr/>
          <a:lstStyle/>
          <a:p>
            <a:fld id="{2C245C92-653D-415A-B85F-0A26A5B4C025}" type="slidenum">
              <a:rPr lang="en-US" altLang="en-US" smtClean="0"/>
              <a:pPr/>
              <a:t>23</a:t>
            </a:fld>
            <a:endParaRPr lang="en-US" altLang="en-US"/>
          </a:p>
        </p:txBody>
      </p:sp>
      <p:pic>
        <p:nvPicPr>
          <p:cNvPr id="4" name="Picture 3" descr="A hexagon with colorful text&#10;&#10;Description automatically generated">
            <a:extLst>
              <a:ext uri="{FF2B5EF4-FFF2-40B4-BE49-F238E27FC236}">
                <a16:creationId xmlns:a16="http://schemas.microsoft.com/office/drawing/2014/main" id="{C1E65FE8-6E22-14C6-0711-E37394C6D8ED}"/>
              </a:ext>
            </a:extLst>
          </p:cNvPr>
          <p:cNvPicPr>
            <a:picLocks noChangeAspect="1"/>
          </p:cNvPicPr>
          <p:nvPr/>
        </p:nvPicPr>
        <p:blipFill>
          <a:blip r:embed="rId3"/>
          <a:stretch>
            <a:fillRect/>
          </a:stretch>
        </p:blipFill>
        <p:spPr>
          <a:xfrm>
            <a:off x="405488" y="181955"/>
            <a:ext cx="2507160" cy="2412655"/>
          </a:xfrm>
          <a:prstGeom prst="rect">
            <a:avLst/>
          </a:prstGeom>
        </p:spPr>
      </p:pic>
      <p:pic>
        <p:nvPicPr>
          <p:cNvPr id="7" name="Picture 6" descr="A logo of a child scout&#10;&#10;Description automatically generated">
            <a:extLst>
              <a:ext uri="{FF2B5EF4-FFF2-40B4-BE49-F238E27FC236}">
                <a16:creationId xmlns:a16="http://schemas.microsoft.com/office/drawing/2014/main" id="{1ACD09D1-0B6C-58F9-14A3-D08A37B16C1A}"/>
              </a:ext>
            </a:extLst>
          </p:cNvPr>
          <p:cNvPicPr>
            <a:picLocks noChangeAspect="1"/>
          </p:cNvPicPr>
          <p:nvPr/>
        </p:nvPicPr>
        <p:blipFill>
          <a:blip r:embed="rId4"/>
          <a:stretch>
            <a:fillRect/>
          </a:stretch>
        </p:blipFill>
        <p:spPr>
          <a:xfrm>
            <a:off x="3333556" y="181955"/>
            <a:ext cx="2676622" cy="2676622"/>
          </a:xfrm>
          <a:prstGeom prst="rect">
            <a:avLst/>
          </a:prstGeom>
        </p:spPr>
      </p:pic>
      <p:pic>
        <p:nvPicPr>
          <p:cNvPr id="9" name="Picture 8">
            <a:extLst>
              <a:ext uri="{FF2B5EF4-FFF2-40B4-BE49-F238E27FC236}">
                <a16:creationId xmlns:a16="http://schemas.microsoft.com/office/drawing/2014/main" id="{E4180A3E-E3DF-0CB9-A97E-A0E7DFADA1FF}"/>
              </a:ext>
            </a:extLst>
          </p:cNvPr>
          <p:cNvPicPr>
            <a:picLocks noChangeAspect="1"/>
          </p:cNvPicPr>
          <p:nvPr/>
        </p:nvPicPr>
        <p:blipFill>
          <a:blip r:embed="rId5"/>
          <a:srcRect/>
          <a:stretch/>
        </p:blipFill>
        <p:spPr>
          <a:xfrm>
            <a:off x="6010178" y="3788555"/>
            <a:ext cx="2882997" cy="2418854"/>
          </a:xfrm>
          <a:prstGeom prst="rect">
            <a:avLst/>
          </a:prstGeom>
        </p:spPr>
      </p:pic>
      <p:pic>
        <p:nvPicPr>
          <p:cNvPr id="11" name="Picture 10">
            <a:extLst>
              <a:ext uri="{FF2B5EF4-FFF2-40B4-BE49-F238E27FC236}">
                <a16:creationId xmlns:a16="http://schemas.microsoft.com/office/drawing/2014/main" id="{88B57C77-98CC-FB3E-1D31-1E62F27F0DEF}"/>
              </a:ext>
            </a:extLst>
          </p:cNvPr>
          <p:cNvPicPr>
            <a:picLocks noChangeAspect="1"/>
          </p:cNvPicPr>
          <p:nvPr/>
        </p:nvPicPr>
        <p:blipFill>
          <a:blip r:embed="rId6"/>
          <a:stretch>
            <a:fillRect/>
          </a:stretch>
        </p:blipFill>
        <p:spPr>
          <a:xfrm>
            <a:off x="6220250" y="181955"/>
            <a:ext cx="2672925" cy="2676622"/>
          </a:xfrm>
          <a:prstGeom prst="rect">
            <a:avLst/>
          </a:prstGeom>
        </p:spPr>
      </p:pic>
      <p:pic>
        <p:nvPicPr>
          <p:cNvPr id="13" name="Picture 12" descr="A yellow and red letter u&#10;&#10;Description automatically generated">
            <a:extLst>
              <a:ext uri="{FF2B5EF4-FFF2-40B4-BE49-F238E27FC236}">
                <a16:creationId xmlns:a16="http://schemas.microsoft.com/office/drawing/2014/main" id="{98507176-D056-EA15-AE12-9F7BBE6AB1FE}"/>
              </a:ext>
            </a:extLst>
          </p:cNvPr>
          <p:cNvPicPr>
            <a:picLocks noChangeAspect="1"/>
          </p:cNvPicPr>
          <p:nvPr/>
        </p:nvPicPr>
        <p:blipFill>
          <a:blip r:embed="rId7"/>
          <a:stretch>
            <a:fillRect/>
          </a:stretch>
        </p:blipFill>
        <p:spPr>
          <a:xfrm>
            <a:off x="-116378" y="3788555"/>
            <a:ext cx="2991228" cy="2796147"/>
          </a:xfrm>
          <a:prstGeom prst="rect">
            <a:avLst/>
          </a:prstGeom>
        </p:spPr>
      </p:pic>
      <p:pic>
        <p:nvPicPr>
          <p:cNvPr id="5" name="Picture 4">
            <a:extLst>
              <a:ext uri="{FF2B5EF4-FFF2-40B4-BE49-F238E27FC236}">
                <a16:creationId xmlns:a16="http://schemas.microsoft.com/office/drawing/2014/main" id="{DCD28736-0B32-AE27-478B-402015BF8F90}"/>
              </a:ext>
            </a:extLst>
          </p:cNvPr>
          <p:cNvPicPr>
            <a:picLocks noChangeAspect="1"/>
          </p:cNvPicPr>
          <p:nvPr/>
        </p:nvPicPr>
        <p:blipFill>
          <a:blip r:embed="rId8"/>
          <a:stretch>
            <a:fillRect/>
          </a:stretch>
        </p:blipFill>
        <p:spPr>
          <a:xfrm>
            <a:off x="3133822" y="3788553"/>
            <a:ext cx="2676623" cy="2676623"/>
          </a:xfrm>
          <a:prstGeom prst="rect">
            <a:avLst/>
          </a:prstGeom>
        </p:spPr>
      </p:pic>
    </p:spTree>
    <p:extLst>
      <p:ext uri="{BB962C8B-B14F-4D97-AF65-F5344CB8AC3E}">
        <p14:creationId xmlns:p14="http://schemas.microsoft.com/office/powerpoint/2010/main" val="408560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Scouting for Food</a:t>
            </a: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24</a:t>
            </a:fld>
            <a:endParaRPr lang="en-US" altLang="en-US" sz="1000">
              <a:solidFill>
                <a:srgbClr val="95B3D7"/>
              </a:solidFill>
              <a:latin typeface="Helvetica" panose="020B0604020202020204" pitchFamily="34" charset="0"/>
            </a:endParaRPr>
          </a:p>
        </p:txBody>
      </p:sp>
      <p:sp>
        <p:nvSpPr>
          <p:cNvPr id="3" name="Content Placeholder 2">
            <a:extLst>
              <a:ext uri="{FF2B5EF4-FFF2-40B4-BE49-F238E27FC236}">
                <a16:creationId xmlns:a16="http://schemas.microsoft.com/office/drawing/2014/main" id="{5D420291-5052-4826-850C-C2C19E3FF0DE}"/>
              </a:ext>
            </a:extLst>
          </p:cNvPr>
          <p:cNvSpPr>
            <a:spLocks noGrp="1"/>
          </p:cNvSpPr>
          <p:nvPr>
            <p:ph idx="1"/>
          </p:nvPr>
        </p:nvSpPr>
        <p:spPr>
          <a:xfrm>
            <a:off x="4572000" y="1534886"/>
            <a:ext cx="4114800" cy="3775668"/>
          </a:xfrm>
        </p:spPr>
        <p:txBody>
          <a:bodyPr/>
          <a:lstStyle/>
          <a:p>
            <a:pPr marL="0" indent="0">
              <a:buNone/>
            </a:pPr>
            <a:r>
              <a:rPr lang="en-US" dirty="0"/>
              <a:t>Late October</a:t>
            </a:r>
            <a:r>
              <a:rPr lang="en-US" baseline="30000" dirty="0"/>
              <a:t> </a:t>
            </a:r>
            <a:r>
              <a:rPr lang="en-US" dirty="0"/>
              <a:t>is Door Hanger Distribution</a:t>
            </a:r>
          </a:p>
          <a:p>
            <a:pPr marL="0" indent="0">
              <a:buNone/>
            </a:pPr>
            <a:endParaRPr lang="en-US" dirty="0"/>
          </a:p>
          <a:p>
            <a:pPr marL="0" indent="0">
              <a:buNone/>
            </a:pPr>
            <a:r>
              <a:rPr lang="en-US" dirty="0"/>
              <a:t>November is Food Pick-up and Drop Off</a:t>
            </a:r>
          </a:p>
          <a:p>
            <a:pPr marL="0" indent="0">
              <a:buNone/>
            </a:pPr>
            <a:endParaRPr lang="en-US" dirty="0"/>
          </a:p>
          <a:p>
            <a:pPr marL="0" indent="0">
              <a:buNone/>
            </a:pPr>
            <a:r>
              <a:rPr lang="en-US" dirty="0"/>
              <a:t>Drop-off dates will be announced later in 2026</a:t>
            </a:r>
          </a:p>
          <a:p>
            <a:endParaRPr lang="en-US" dirty="0"/>
          </a:p>
        </p:txBody>
      </p:sp>
      <p:pic>
        <p:nvPicPr>
          <p:cNvPr id="7" name="Picture 6" descr="A picture containing person&#10;&#10;Description automatically generated">
            <a:extLst>
              <a:ext uri="{FF2B5EF4-FFF2-40B4-BE49-F238E27FC236}">
                <a16:creationId xmlns:a16="http://schemas.microsoft.com/office/drawing/2014/main" id="{0BF5C207-310F-435B-A0E3-394175F4364C}"/>
              </a:ext>
            </a:extLst>
          </p:cNvPr>
          <p:cNvPicPr>
            <a:picLocks noChangeAspect="1"/>
          </p:cNvPicPr>
          <p:nvPr/>
        </p:nvPicPr>
        <p:blipFill>
          <a:blip r:embed="rId3"/>
          <a:stretch>
            <a:fillRect/>
          </a:stretch>
        </p:blipFill>
        <p:spPr>
          <a:xfrm>
            <a:off x="420800" y="2071681"/>
            <a:ext cx="3802857" cy="2535711"/>
          </a:xfrm>
          <a:prstGeom prst="rect">
            <a:avLst/>
          </a:prstGeom>
        </p:spPr>
      </p:pic>
    </p:spTree>
    <p:extLst>
      <p:ext uri="{BB962C8B-B14F-4D97-AF65-F5344CB8AC3E}">
        <p14:creationId xmlns:p14="http://schemas.microsoft.com/office/powerpoint/2010/main" val="2916998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err="1">
                <a:latin typeface="Helvetica" panose="020B0604020202020204" pitchFamily="34" charset="0"/>
                <a:ea typeface="ヒラギノ角ゴ Pro W3" charset="-128"/>
              </a:rPr>
              <a:t>ScoutFest</a:t>
            </a:r>
            <a:r>
              <a:rPr lang="en-US" altLang="en-US" dirty="0">
                <a:latin typeface="Helvetica" panose="020B0604020202020204" pitchFamily="34" charset="0"/>
                <a:ea typeface="ヒラギノ角ゴ Pro W3" charset="-128"/>
              </a:rPr>
              <a:t> 2026</a:t>
            </a: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25</a:t>
            </a:fld>
            <a:endParaRPr lang="en-US" altLang="en-US" sz="1000">
              <a:solidFill>
                <a:srgbClr val="95B3D7"/>
              </a:solidFill>
              <a:latin typeface="Helvetica" panose="020B0604020202020204" pitchFamily="34" charset="0"/>
            </a:endParaRPr>
          </a:p>
        </p:txBody>
      </p:sp>
      <p:pic>
        <p:nvPicPr>
          <p:cNvPr id="4" name="Content Placeholder 3">
            <a:extLst>
              <a:ext uri="{FF2B5EF4-FFF2-40B4-BE49-F238E27FC236}">
                <a16:creationId xmlns:a16="http://schemas.microsoft.com/office/drawing/2014/main" id="{8A2FA67D-6B52-D689-179E-E3D38FDF9EFE}"/>
              </a:ext>
            </a:extLst>
          </p:cNvPr>
          <p:cNvPicPr>
            <a:picLocks noGrp="1" noChangeAspect="1"/>
          </p:cNvPicPr>
          <p:nvPr>
            <p:ph idx="1"/>
          </p:nvPr>
        </p:nvPicPr>
        <p:blipFill>
          <a:blip r:embed="rId3"/>
          <a:stretch>
            <a:fillRect/>
          </a:stretch>
        </p:blipFill>
        <p:spPr bwMode="auto">
          <a:xfrm>
            <a:off x="2091626" y="1026318"/>
            <a:ext cx="4757548"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7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0A57-EAE6-16FD-6EC1-530517C89846}"/>
            </a:ext>
          </a:extLst>
        </p:cNvPr>
        <p:cNvGrpSpPr/>
        <p:nvPr/>
      </p:nvGrpSpPr>
      <p:grpSpPr>
        <a:xfrm>
          <a:off x="0" y="0"/>
          <a:ext cx="0" cy="0"/>
          <a:chOff x="0" y="0"/>
          <a:chExt cx="0" cy="0"/>
        </a:xfrm>
      </p:grpSpPr>
      <p:sp>
        <p:nvSpPr>
          <p:cNvPr id="12289" name="Title 1">
            <a:extLst>
              <a:ext uri="{FF2B5EF4-FFF2-40B4-BE49-F238E27FC236}">
                <a16:creationId xmlns:a16="http://schemas.microsoft.com/office/drawing/2014/main" id="{904CFD8F-628D-D5ED-0C0E-40FAF47CB68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Key District Events</a:t>
            </a:r>
          </a:p>
        </p:txBody>
      </p:sp>
      <p:sp>
        <p:nvSpPr>
          <p:cNvPr id="12291" name="Slide Number Placeholder 4">
            <a:extLst>
              <a:ext uri="{FF2B5EF4-FFF2-40B4-BE49-F238E27FC236}">
                <a16:creationId xmlns:a16="http://schemas.microsoft.com/office/drawing/2014/main" id="{ECDD3661-7B6E-996A-7791-17218EF410ED}"/>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26</a:t>
            </a:fld>
            <a:endParaRPr lang="en-US" altLang="en-US" sz="1000">
              <a:solidFill>
                <a:srgbClr val="95B3D7"/>
              </a:solidFill>
              <a:latin typeface="Helvetica" panose="020B0604020202020204" pitchFamily="34" charset="0"/>
            </a:endParaRPr>
          </a:p>
        </p:txBody>
      </p:sp>
      <p:sp>
        <p:nvSpPr>
          <p:cNvPr id="3" name="Content Placeholder 2">
            <a:extLst>
              <a:ext uri="{FF2B5EF4-FFF2-40B4-BE49-F238E27FC236}">
                <a16:creationId xmlns:a16="http://schemas.microsoft.com/office/drawing/2014/main" id="{B1F68AFB-A4A9-C8B0-F0C3-4B3526049953}"/>
              </a:ext>
            </a:extLst>
          </p:cNvPr>
          <p:cNvSpPr>
            <a:spLocks noGrp="1"/>
          </p:cNvSpPr>
          <p:nvPr>
            <p:ph idx="1"/>
          </p:nvPr>
        </p:nvSpPr>
        <p:spPr>
          <a:xfrm>
            <a:off x="527539" y="1600201"/>
            <a:ext cx="8159262" cy="4234338"/>
          </a:xfrm>
        </p:spPr>
        <p:txBody>
          <a:bodyPr/>
          <a:lstStyle/>
          <a:p>
            <a:pPr>
              <a:lnSpc>
                <a:spcPct val="200000"/>
              </a:lnSpc>
            </a:pPr>
            <a:endParaRPr lang="en-US" dirty="0"/>
          </a:p>
        </p:txBody>
      </p:sp>
    </p:spTree>
    <p:extLst>
      <p:ext uri="{BB962C8B-B14F-4D97-AF65-F5344CB8AC3E}">
        <p14:creationId xmlns:p14="http://schemas.microsoft.com/office/powerpoint/2010/main" val="186839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a:xfrm>
            <a:off x="250824" y="192485"/>
            <a:ext cx="8762547" cy="450371"/>
          </a:xfrm>
        </p:spPr>
        <p:txBody>
          <a:bodyPr/>
          <a:lstStyle/>
          <a:p>
            <a:pPr algn="ctr" eaLnBrk="1" hangingPunct="1"/>
            <a:r>
              <a:rPr lang="en-US" altLang="en-US" dirty="0">
                <a:latin typeface="Helvetica" panose="020B0604020202020204" pitchFamily="34" charset="0"/>
                <a:ea typeface="ヒラギノ角ゴ Pro W3" charset="-128"/>
              </a:rPr>
              <a:t>Visit 1bsa.org</a:t>
            </a: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27</a:t>
            </a:fld>
            <a:endParaRPr lang="en-US" altLang="en-US" sz="1000">
              <a:solidFill>
                <a:srgbClr val="95B3D7"/>
              </a:solidFill>
              <a:latin typeface="Helvetica" panose="020B0604020202020204" pitchFamily="34" charset="0"/>
            </a:endParaRPr>
          </a:p>
        </p:txBody>
      </p:sp>
      <p:pic>
        <p:nvPicPr>
          <p:cNvPr id="4" name="Picture 3">
            <a:extLst>
              <a:ext uri="{FF2B5EF4-FFF2-40B4-BE49-F238E27FC236}">
                <a16:creationId xmlns:a16="http://schemas.microsoft.com/office/drawing/2014/main" id="{E850028B-2C2C-0637-91C4-E1B200035529}"/>
              </a:ext>
            </a:extLst>
          </p:cNvPr>
          <p:cNvPicPr>
            <a:picLocks noChangeAspect="1"/>
          </p:cNvPicPr>
          <p:nvPr/>
        </p:nvPicPr>
        <p:blipFill>
          <a:blip r:embed="rId3"/>
          <a:srcRect/>
          <a:stretch/>
        </p:blipFill>
        <p:spPr>
          <a:xfrm>
            <a:off x="550125" y="844383"/>
            <a:ext cx="8011545" cy="5677473"/>
          </a:xfrm>
          <a:prstGeom prst="rect">
            <a:avLst/>
          </a:prstGeom>
        </p:spPr>
      </p:pic>
    </p:spTree>
    <p:extLst>
      <p:ext uri="{BB962C8B-B14F-4D97-AF65-F5344CB8AC3E}">
        <p14:creationId xmlns:p14="http://schemas.microsoft.com/office/powerpoint/2010/main" val="2036102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28</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Program Planning Kick-off &amp; Training</a:t>
            </a:r>
          </a:p>
        </p:txBody>
      </p:sp>
    </p:spTree>
    <p:extLst>
      <p:ext uri="{BB962C8B-B14F-4D97-AF65-F5344CB8AC3E}">
        <p14:creationId xmlns:p14="http://schemas.microsoft.com/office/powerpoint/2010/main" val="36893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How does our unit move forward? </a:t>
            </a:r>
          </a:p>
        </p:txBody>
      </p:sp>
      <p:sp>
        <p:nvSpPr>
          <p:cNvPr id="12290" name="Content Placeholder 2">
            <a:extLst>
              <a:ext uri="{FF2B5EF4-FFF2-40B4-BE49-F238E27FC236}">
                <a16:creationId xmlns:a16="http://schemas.microsoft.com/office/drawing/2014/main" id="{13E74E4A-9A9D-485C-B323-20A4F1327721}"/>
              </a:ext>
            </a:extLst>
          </p:cNvPr>
          <p:cNvSpPr>
            <a:spLocks noGrp="1"/>
          </p:cNvSpPr>
          <p:nvPr>
            <p:ph idx="1"/>
          </p:nvPr>
        </p:nvSpPr>
        <p:spPr>
          <a:xfrm>
            <a:off x="457200" y="1600200"/>
            <a:ext cx="8229600" cy="4233863"/>
          </a:xfrm>
        </p:spPr>
        <p:txBody>
          <a:bodyPr/>
          <a:lstStyle/>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Successful Units that attract and keep Scouts:</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a:t>
            </a:r>
          </a:p>
          <a:p>
            <a:pPr eaLnBrk="1" hangingPunct="1"/>
            <a:r>
              <a:rPr lang="en-US" altLang="en-US" sz="2000" dirty="0">
                <a:latin typeface="Helvetica" panose="020B0604020202020204" pitchFamily="34" charset="0"/>
                <a:ea typeface="ヒラギノ角ゴ Pro W3" charset="-128"/>
              </a:rPr>
              <a:t>Have leadership that is helpful, friendly, kind, trained, organized, and provide good communication.</a:t>
            </a:r>
          </a:p>
          <a:p>
            <a:pPr marL="0" indent="0" eaLnBrk="1" hangingPunct="1">
              <a:buNone/>
            </a:pPr>
            <a:endParaRPr lang="en-US" altLang="en-US" sz="1100" dirty="0">
              <a:latin typeface="Helvetica" panose="020B0604020202020204" pitchFamily="34" charset="0"/>
              <a:ea typeface="ヒラギノ角ゴ Pro W3" charset="-128"/>
            </a:endParaRPr>
          </a:p>
          <a:p>
            <a:pPr eaLnBrk="1" hangingPunct="1"/>
            <a:r>
              <a:rPr lang="en-US" altLang="en-US" sz="2000" dirty="0">
                <a:latin typeface="Helvetica" panose="020B0604020202020204" pitchFamily="34" charset="0"/>
                <a:ea typeface="ヒラギノ角ゴ Pro W3" charset="-128"/>
              </a:rPr>
              <a:t>Have a strong annual program plan that is FUN!</a:t>
            </a:r>
          </a:p>
          <a:p>
            <a:pPr marL="0" indent="0" eaLnBrk="1" hangingPunct="1">
              <a:buNone/>
            </a:pPr>
            <a:endParaRPr lang="en-US" altLang="en-US" sz="1100" dirty="0">
              <a:latin typeface="Helvetica" panose="020B0604020202020204" pitchFamily="34" charset="0"/>
              <a:ea typeface="ヒラギノ角ゴ Pro W3" charset="-128"/>
            </a:endParaRPr>
          </a:p>
          <a:p>
            <a:pPr eaLnBrk="1" hangingPunct="1"/>
            <a:r>
              <a:rPr lang="en-US" altLang="en-US" sz="2000" dirty="0">
                <a:latin typeface="Helvetica" panose="020B0604020202020204" pitchFamily="34" charset="0"/>
                <a:ea typeface="ヒラギノ角ゴ Pro W3" charset="-128"/>
              </a:rPr>
              <a:t>Ensure all Scouts and their families feel welcome.</a:t>
            </a:r>
          </a:p>
          <a:p>
            <a:pPr marL="0" indent="0">
              <a:spcBef>
                <a:spcPct val="30000"/>
              </a:spcBef>
              <a:buNone/>
              <a:defRPr/>
            </a:pPr>
            <a:endParaRPr lang="en-US" sz="1100" dirty="0"/>
          </a:p>
          <a:p>
            <a:pPr>
              <a:spcBef>
                <a:spcPct val="30000"/>
              </a:spcBef>
              <a:defRPr/>
            </a:pPr>
            <a:r>
              <a:rPr lang="en-US" sz="2000" dirty="0"/>
              <a:t>Have an easy to explain finance plan that funds the unit expenses AND offers a way for families to subsidize their Scouting journey.</a:t>
            </a:r>
            <a:endParaRPr lang="en-US" altLang="en-US" sz="2000" dirty="0">
              <a:latin typeface="Helvetica" panose="020B0604020202020204" pitchFamily="34" charset="0"/>
              <a:ea typeface="ヒラギノ角ゴ Pro W3" charset="-128"/>
            </a:endParaRP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3</a:t>
            </a:fld>
            <a:endParaRPr lang="en-US" altLang="en-US" sz="1000">
              <a:solidFill>
                <a:srgbClr val="95B3D7"/>
              </a:solidFill>
              <a:latin typeface="Helvetica" panose="020B0604020202020204" pitchFamily="34" charset="0"/>
            </a:endParaRPr>
          </a:p>
        </p:txBody>
      </p:sp>
    </p:spTree>
    <p:extLst>
      <p:ext uri="{BB962C8B-B14F-4D97-AF65-F5344CB8AC3E}">
        <p14:creationId xmlns:p14="http://schemas.microsoft.com/office/powerpoint/2010/main" val="24562226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Families want to know 2 things:</a:t>
            </a:r>
          </a:p>
        </p:txBody>
      </p:sp>
      <p:sp>
        <p:nvSpPr>
          <p:cNvPr id="12290" name="Content Placeholder 2">
            <a:extLst>
              <a:ext uri="{FF2B5EF4-FFF2-40B4-BE49-F238E27FC236}">
                <a16:creationId xmlns:a16="http://schemas.microsoft.com/office/drawing/2014/main" id="{13E74E4A-9A9D-485C-B323-20A4F1327721}"/>
              </a:ext>
            </a:extLst>
          </p:cNvPr>
          <p:cNvSpPr>
            <a:spLocks noGrp="1"/>
          </p:cNvSpPr>
          <p:nvPr>
            <p:ph idx="1"/>
          </p:nvPr>
        </p:nvSpPr>
        <p:spPr>
          <a:xfrm>
            <a:off x="457200" y="1600200"/>
            <a:ext cx="8229600" cy="4233863"/>
          </a:xfrm>
        </p:spPr>
        <p:txBody>
          <a:bodyPr/>
          <a:lstStyle/>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What are we going to do?</a:t>
            </a:r>
          </a:p>
          <a:p>
            <a:pPr algn="ctr" eaLnBrk="1" hangingPunct="1">
              <a:buFont typeface="Arial" panose="020B0604020202020204" pitchFamily="34" charset="0"/>
              <a:buNone/>
            </a:pPr>
            <a:endParaRPr lang="en-US" altLang="en-US" sz="4000" dirty="0">
              <a:latin typeface="Helvetica" panose="020B0604020202020204" pitchFamily="34" charset="0"/>
              <a:ea typeface="ヒラギノ角ゴ Pro W3" charset="-128"/>
            </a:endParaRPr>
          </a:p>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How much is it going to cost?</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lvl="3"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4</a:t>
            </a:fld>
            <a:endParaRPr lang="en-US" altLang="en-US" sz="1000">
              <a:solidFill>
                <a:srgbClr val="95B3D7"/>
              </a:solidFill>
              <a:latin typeface="Helvetica" panose="020B0604020202020204" pitchFamily="34" charset="0"/>
            </a:endParaRPr>
          </a:p>
        </p:txBody>
      </p:sp>
    </p:spTree>
    <p:extLst>
      <p:ext uri="{BB962C8B-B14F-4D97-AF65-F5344CB8AC3E}">
        <p14:creationId xmlns:p14="http://schemas.microsoft.com/office/powerpoint/2010/main" val="23872338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F04711-EF5A-42BD-9EC2-022FE512F3FF}"/>
              </a:ext>
            </a:extLst>
          </p:cNvPr>
          <p:cNvSpPr>
            <a:spLocks noGrp="1"/>
          </p:cNvSpPr>
          <p:nvPr>
            <p:ph type="sldNum" sz="quarter" idx="11"/>
          </p:nvPr>
        </p:nvSpPr>
        <p:spPr/>
        <p:txBody>
          <a:bodyPr/>
          <a:lstStyle/>
          <a:p>
            <a:fld id="{2C245C92-653D-415A-B85F-0A26A5B4C025}" type="slidenum">
              <a:rPr lang="en-US" altLang="en-US" smtClean="0"/>
              <a:pPr/>
              <a:t>5</a:t>
            </a:fld>
            <a:endParaRPr lang="en-US" altLang="en-US"/>
          </a:p>
        </p:txBody>
      </p:sp>
      <p:pic>
        <p:nvPicPr>
          <p:cNvPr id="4" name="Picture 3">
            <a:extLst>
              <a:ext uri="{FF2B5EF4-FFF2-40B4-BE49-F238E27FC236}">
                <a16:creationId xmlns:a16="http://schemas.microsoft.com/office/drawing/2014/main" id="{D6E40E3C-2DB5-4F9A-8AAD-A93B4D2BE19B}"/>
              </a:ext>
            </a:extLst>
          </p:cNvPr>
          <p:cNvPicPr>
            <a:picLocks noChangeAspect="1"/>
          </p:cNvPicPr>
          <p:nvPr/>
        </p:nvPicPr>
        <p:blipFill>
          <a:blip r:embed="rId3"/>
          <a:srcRect l="115" r="115"/>
          <a:stretch/>
        </p:blipFill>
        <p:spPr>
          <a:xfrm>
            <a:off x="0" y="0"/>
            <a:ext cx="9144000" cy="6873875"/>
          </a:xfrm>
          <a:prstGeom prst="rect">
            <a:avLst/>
          </a:prstGeom>
        </p:spPr>
      </p:pic>
      <p:sp>
        <p:nvSpPr>
          <p:cNvPr id="6" name="Rectangle 5">
            <a:extLst>
              <a:ext uri="{FF2B5EF4-FFF2-40B4-BE49-F238E27FC236}">
                <a16:creationId xmlns:a16="http://schemas.microsoft.com/office/drawing/2014/main" id="{B22B8F18-5E38-4E66-97D5-F82757C775AD}"/>
              </a:ext>
            </a:extLst>
          </p:cNvPr>
          <p:cNvSpPr/>
          <p:nvPr/>
        </p:nvSpPr>
        <p:spPr>
          <a:xfrm>
            <a:off x="206610" y="85911"/>
            <a:ext cx="8730788" cy="923330"/>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Annual Program Planning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96816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515B5D-74DF-61E2-286C-AEF1E95052B7}"/>
              </a:ext>
            </a:extLst>
          </p:cNvPr>
          <p:cNvSpPr>
            <a:spLocks noGrp="1"/>
          </p:cNvSpPr>
          <p:nvPr>
            <p:ph type="sldNum" sz="quarter" idx="11"/>
          </p:nvPr>
        </p:nvSpPr>
        <p:spPr/>
        <p:txBody>
          <a:bodyPr/>
          <a:lstStyle/>
          <a:p>
            <a:fld id="{2C245C92-653D-415A-B85F-0A26A5B4C025}" type="slidenum">
              <a:rPr lang="en-US" altLang="en-US" smtClean="0"/>
              <a:pPr/>
              <a:t>6</a:t>
            </a:fld>
            <a:endParaRPr lang="en-US" altLang="en-US"/>
          </a:p>
        </p:txBody>
      </p:sp>
      <p:sp>
        <p:nvSpPr>
          <p:cNvPr id="3" name="Content Placeholder 2">
            <a:extLst>
              <a:ext uri="{FF2B5EF4-FFF2-40B4-BE49-F238E27FC236}">
                <a16:creationId xmlns:a16="http://schemas.microsoft.com/office/drawing/2014/main" id="{A90EC186-6264-6698-419D-EC8420C57674}"/>
              </a:ext>
            </a:extLst>
          </p:cNvPr>
          <p:cNvSpPr txBox="1">
            <a:spLocks/>
          </p:cNvSpPr>
          <p:nvPr/>
        </p:nvSpPr>
        <p:spPr>
          <a:xfrm>
            <a:off x="457200" y="2236694"/>
            <a:ext cx="8229600" cy="1689847"/>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THIS IS THE WAY WE’VE ALWAYS DONE IT.</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lvl="3"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p:txBody>
      </p:sp>
      <p:sp>
        <p:nvSpPr>
          <p:cNvPr id="4" name="&quot;Not Allowed&quot; Symbol 3">
            <a:extLst>
              <a:ext uri="{FF2B5EF4-FFF2-40B4-BE49-F238E27FC236}">
                <a16:creationId xmlns:a16="http://schemas.microsoft.com/office/drawing/2014/main" id="{2F5C9220-C3C3-FB18-F085-FE36BDF7FA03}"/>
              </a:ext>
            </a:extLst>
          </p:cNvPr>
          <p:cNvSpPr/>
          <p:nvPr/>
        </p:nvSpPr>
        <p:spPr>
          <a:xfrm>
            <a:off x="1963270" y="331693"/>
            <a:ext cx="5163671" cy="5163671"/>
          </a:xfrm>
          <a:prstGeom prst="noSmoking">
            <a:avLst>
              <a:gd name="adj" fmla="val 641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503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Annual Program Planning</a:t>
            </a:r>
          </a:p>
        </p:txBody>
      </p:sp>
      <p:sp>
        <p:nvSpPr>
          <p:cNvPr id="12290" name="Content Placeholder 2">
            <a:extLst>
              <a:ext uri="{FF2B5EF4-FFF2-40B4-BE49-F238E27FC236}">
                <a16:creationId xmlns:a16="http://schemas.microsoft.com/office/drawing/2014/main" id="{13E74E4A-9A9D-485C-B323-20A4F1327721}"/>
              </a:ext>
            </a:extLst>
          </p:cNvPr>
          <p:cNvSpPr>
            <a:spLocks noGrp="1"/>
          </p:cNvSpPr>
          <p:nvPr>
            <p:ph idx="1"/>
          </p:nvPr>
        </p:nvSpPr>
        <p:spPr>
          <a:xfrm>
            <a:off x="457200" y="1600200"/>
            <a:ext cx="8229600" cy="4233863"/>
          </a:xfrm>
        </p:spPr>
        <p:txBody>
          <a:bodyPr/>
          <a:lstStyle/>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Is an Annual Unit Meeting to: </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 Plan and Schedule your next year of program</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 Create a Calendar</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 Develop your Finance Plan</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And Then:	Share this with your families</a:t>
            </a:r>
          </a:p>
          <a:p>
            <a:pPr lvl="3"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7</a:t>
            </a:fld>
            <a:endParaRPr lang="en-US" altLang="en-US" sz="1000">
              <a:solidFill>
                <a:srgbClr val="95B3D7"/>
              </a:solidFill>
              <a:latin typeface="Helvetica" panose="020B0604020202020204" pitchFamily="34" charset="0"/>
            </a:endParaRPr>
          </a:p>
        </p:txBody>
      </p:sp>
    </p:spTree>
    <p:extLst>
      <p:ext uri="{BB962C8B-B14F-4D97-AF65-F5344CB8AC3E}">
        <p14:creationId xmlns:p14="http://schemas.microsoft.com/office/powerpoint/2010/main" val="217036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8</a:t>
            </a:fld>
            <a:endParaRPr lang="en-US" altLang="en-US"/>
          </a:p>
        </p:txBody>
      </p:sp>
      <p:pic>
        <p:nvPicPr>
          <p:cNvPr id="6" name="Picture 5">
            <a:extLst>
              <a:ext uri="{FF2B5EF4-FFF2-40B4-BE49-F238E27FC236}">
                <a16:creationId xmlns:a16="http://schemas.microsoft.com/office/drawing/2014/main" id="{9C9DD875-22ED-5CA7-F0D3-2DCC01EA154D}"/>
              </a:ext>
            </a:extLst>
          </p:cNvPr>
          <p:cNvPicPr>
            <a:picLocks noChangeAspect="1"/>
          </p:cNvPicPr>
          <p:nvPr/>
        </p:nvPicPr>
        <p:blipFill>
          <a:blip r:embed="rId3"/>
          <a:stretch>
            <a:fillRect/>
          </a:stretch>
        </p:blipFill>
        <p:spPr>
          <a:xfrm>
            <a:off x="214751" y="361750"/>
            <a:ext cx="8884799" cy="6134499"/>
          </a:xfrm>
          <a:prstGeom prst="rect">
            <a:avLst/>
          </a:prstGeom>
        </p:spPr>
      </p:pic>
      <p:pic>
        <p:nvPicPr>
          <p:cNvPr id="8" name="Picture 7">
            <a:extLst>
              <a:ext uri="{FF2B5EF4-FFF2-40B4-BE49-F238E27FC236}">
                <a16:creationId xmlns:a16="http://schemas.microsoft.com/office/drawing/2014/main" id="{853BC902-B74A-8F42-3E98-BD5A6C120C7E}"/>
              </a:ext>
            </a:extLst>
          </p:cNvPr>
          <p:cNvPicPr>
            <a:picLocks noChangeAspect="1"/>
          </p:cNvPicPr>
          <p:nvPr/>
        </p:nvPicPr>
        <p:blipFill>
          <a:blip r:embed="rId4"/>
          <a:stretch>
            <a:fillRect/>
          </a:stretch>
        </p:blipFill>
        <p:spPr>
          <a:xfrm>
            <a:off x="5094513" y="3995816"/>
            <a:ext cx="3264021" cy="742674"/>
          </a:xfrm>
          <a:prstGeom prst="rect">
            <a:avLst/>
          </a:prstGeom>
        </p:spPr>
      </p:pic>
      <p:pic>
        <p:nvPicPr>
          <p:cNvPr id="4" name="Picture 3" descr="A close up of a logo&#10;&#10;Description automatically generated">
            <a:extLst>
              <a:ext uri="{FF2B5EF4-FFF2-40B4-BE49-F238E27FC236}">
                <a16:creationId xmlns:a16="http://schemas.microsoft.com/office/drawing/2014/main" id="{0052582C-4FBE-4CF9-C185-CD7D579E7E3A}"/>
              </a:ext>
            </a:extLst>
          </p:cNvPr>
          <p:cNvPicPr>
            <a:picLocks noChangeAspect="1"/>
          </p:cNvPicPr>
          <p:nvPr/>
        </p:nvPicPr>
        <p:blipFill>
          <a:blip r:embed="rId5"/>
          <a:stretch>
            <a:fillRect/>
          </a:stretch>
        </p:blipFill>
        <p:spPr>
          <a:xfrm>
            <a:off x="5094513" y="3961087"/>
            <a:ext cx="3366930" cy="812132"/>
          </a:xfrm>
          <a:prstGeom prst="rect">
            <a:avLst/>
          </a:prstGeom>
        </p:spPr>
      </p:pic>
      <p:pic>
        <p:nvPicPr>
          <p:cNvPr id="5" name="Picture 4" descr="A calendar with blue and white numbers&#10;&#10;AI-generated content may be incorrect.">
            <a:extLst>
              <a:ext uri="{FF2B5EF4-FFF2-40B4-BE49-F238E27FC236}">
                <a16:creationId xmlns:a16="http://schemas.microsoft.com/office/drawing/2014/main" id="{3602E9E7-1698-B5E2-DA31-4A01DEFC5F72}"/>
              </a:ext>
            </a:extLst>
          </p:cNvPr>
          <p:cNvPicPr>
            <a:picLocks noChangeAspect="1"/>
          </p:cNvPicPr>
          <p:nvPr/>
        </p:nvPicPr>
        <p:blipFill>
          <a:blip r:embed="rId6"/>
          <a:stretch>
            <a:fillRect/>
          </a:stretch>
        </p:blipFill>
        <p:spPr>
          <a:xfrm>
            <a:off x="654908" y="747343"/>
            <a:ext cx="3818237" cy="2960626"/>
          </a:xfrm>
          <a:prstGeom prst="rect">
            <a:avLst/>
          </a:prstGeom>
        </p:spPr>
      </p:pic>
    </p:spTree>
    <p:extLst>
      <p:ext uri="{BB962C8B-B14F-4D97-AF65-F5344CB8AC3E}">
        <p14:creationId xmlns:p14="http://schemas.microsoft.com/office/powerpoint/2010/main" val="977673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9</a:t>
            </a:fld>
            <a:endParaRPr lang="en-US" altLang="en-US"/>
          </a:p>
        </p:txBody>
      </p:sp>
      <p:pic>
        <p:nvPicPr>
          <p:cNvPr id="4" name="Picture 3">
            <a:extLst>
              <a:ext uri="{FF2B5EF4-FFF2-40B4-BE49-F238E27FC236}">
                <a16:creationId xmlns:a16="http://schemas.microsoft.com/office/drawing/2014/main" id="{CFA8EC19-1F40-11C6-D85F-823F1DEC1496}"/>
              </a:ext>
            </a:extLst>
          </p:cNvPr>
          <p:cNvPicPr>
            <a:picLocks noChangeAspect="1"/>
          </p:cNvPicPr>
          <p:nvPr/>
        </p:nvPicPr>
        <p:blipFill>
          <a:blip r:embed="rId3"/>
          <a:srcRect/>
          <a:stretch/>
        </p:blipFill>
        <p:spPr>
          <a:xfrm>
            <a:off x="275625" y="169997"/>
            <a:ext cx="8592749" cy="6518004"/>
          </a:xfrm>
          <a:prstGeom prst="rect">
            <a:avLst/>
          </a:prstGeom>
        </p:spPr>
      </p:pic>
    </p:spTree>
    <p:extLst>
      <p:ext uri="{BB962C8B-B14F-4D97-AF65-F5344CB8AC3E}">
        <p14:creationId xmlns:p14="http://schemas.microsoft.com/office/powerpoint/2010/main" val="3548884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67DC6EAFA2E04E9290820B68192909" ma:contentTypeVersion="18" ma:contentTypeDescription="Create a new document." ma:contentTypeScope="" ma:versionID="48ba5a13bd73679af781eee0e0a0f928">
  <xsd:schema xmlns:xsd="http://www.w3.org/2001/XMLSchema" xmlns:xs="http://www.w3.org/2001/XMLSchema" xmlns:p="http://schemas.microsoft.com/office/2006/metadata/properties" xmlns:ns2="4c5d3800-d549-490d-96cf-c3143685e2cb" xmlns:ns3="0df97d72-339b-4b69-993a-dc741bc4e9a9" targetNamespace="http://schemas.microsoft.com/office/2006/metadata/properties" ma:root="true" ma:fieldsID="791b4785d5c7071713303aa175b1c004" ns2:_="" ns3:_="">
    <xsd:import namespace="4c5d3800-d549-490d-96cf-c3143685e2cb"/>
    <xsd:import namespace="0df97d72-339b-4b69-993a-dc741bc4e9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d3800-d549-490d-96cf-c3143685e2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f97d72-339b-4b69-993a-dc741bc4e9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f59833b-6629-4501-8685-a6ee122205f3}" ma:internalName="TaxCatchAll" ma:showField="CatchAllData" ma:web="0df97d72-339b-4b69-993a-dc741bc4e9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df97d72-339b-4b69-993a-dc741bc4e9a9" xsi:nil="true"/>
    <lcf76f155ced4ddcb4097134ff3c332f xmlns="4c5d3800-d549-490d-96cf-c3143685e2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167494-1FA5-476A-B255-8077B88B5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d3800-d549-490d-96cf-c3143685e2cb"/>
    <ds:schemaRef ds:uri="0df97d72-339b-4b69-993a-dc741bc4e9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53CEEA-A21A-44D9-909E-99CA5D6F8754}">
  <ds:schemaRefs>
    <ds:schemaRef ds:uri="http://schemas.microsoft.com/sharepoint/v3/contenttype/forms"/>
  </ds:schemaRefs>
</ds:datastoreItem>
</file>

<file path=customXml/itemProps3.xml><?xml version="1.0" encoding="utf-8"?>
<ds:datastoreItem xmlns:ds="http://schemas.openxmlformats.org/officeDocument/2006/customXml" ds:itemID="{3E42FC8F-D6E7-4A5A-B8DB-2ACDA0312D8E}">
  <ds:schemaRefs>
    <ds:schemaRef ds:uri="http://purl.org/dc/dcmitype/"/>
    <ds:schemaRef ds:uri="http://purl.org/dc/terms/"/>
    <ds:schemaRef ds:uri="http://purl.org/dc/elements/1.1/"/>
    <ds:schemaRef ds:uri="4c5d3800-d549-490d-96cf-c3143685e2cb"/>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0df97d72-339b-4b69-993a-dc741bc4e9a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2243</TotalTime>
  <Words>3697</Words>
  <Application>Microsoft Office PowerPoint</Application>
  <PresentationFormat>On-screen Show (4:3)</PresentationFormat>
  <Paragraphs>353</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Helvetica</vt:lpstr>
      <vt:lpstr>Lucida Grande</vt:lpstr>
      <vt:lpstr>Office Theme</vt:lpstr>
      <vt:lpstr>2026-2027 Program Planning Kick-off &amp; Training</vt:lpstr>
      <vt:lpstr>Net Promoter Scores</vt:lpstr>
      <vt:lpstr>How does our unit move forward? </vt:lpstr>
      <vt:lpstr>Families want to know 2 things:</vt:lpstr>
      <vt:lpstr>PowerPoint Presentation</vt:lpstr>
      <vt:lpstr>PowerPoint Presentation</vt:lpstr>
      <vt:lpstr>Annual Program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Council &amp; District Program Support</vt:lpstr>
      <vt:lpstr>PowerPoint Presentation</vt:lpstr>
      <vt:lpstr>PowerPoint Presentation</vt:lpstr>
      <vt:lpstr>Program and Training in 2025 and 2026</vt:lpstr>
      <vt:lpstr>PowerPoint Presentation</vt:lpstr>
      <vt:lpstr>PowerPoint Presentation</vt:lpstr>
      <vt:lpstr>PowerPoint Presentation</vt:lpstr>
      <vt:lpstr>PowerPoint Presentation</vt:lpstr>
      <vt:lpstr>PowerPoint Presentation</vt:lpstr>
      <vt:lpstr>Scouting for Food</vt:lpstr>
      <vt:lpstr>ScoutFest 2026</vt:lpstr>
      <vt:lpstr>Key District Events</vt:lpstr>
      <vt:lpstr>Visit 1bsa.org</vt:lpstr>
      <vt:lpstr>Program Planning Kick-off &amp; Training</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David Self</cp:lastModifiedBy>
  <cp:revision>82</cp:revision>
  <cp:lastPrinted>2026-05-07T02:47:06Z</cp:lastPrinted>
  <dcterms:created xsi:type="dcterms:W3CDTF">2011-01-11T15:53:32Z</dcterms:created>
  <dcterms:modified xsi:type="dcterms:W3CDTF">2026-05-07T02:50:06Z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0x010100DA67DC6EAFA2E04E9290820B68192909</vt:lpwstr>
  </property>
  <property fmtid="{D5CDD505-2E9C-101B-9397-08002B2CF9AE}" pid="3" name="MediaServiceImageTags">
    <vt:lpwstr/>
  </property>
</Properties>
</file>