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65" r:id="rId5"/>
    <p:sldId id="283" r:id="rId6"/>
    <p:sldId id="262" r:id="rId7"/>
    <p:sldId id="311" r:id="rId8"/>
    <p:sldId id="272" r:id="rId9"/>
    <p:sldId id="282" r:id="rId10"/>
    <p:sldId id="266" r:id="rId11"/>
    <p:sldId id="268" r:id="rId12"/>
    <p:sldId id="267" r:id="rId13"/>
    <p:sldId id="269" r:id="rId14"/>
    <p:sldId id="270" r:id="rId15"/>
    <p:sldId id="273" r:id="rId16"/>
    <p:sldId id="274" r:id="rId17"/>
    <p:sldId id="279" r:id="rId18"/>
    <p:sldId id="271" r:id="rId19"/>
    <p:sldId id="275" r:id="rId20"/>
    <p:sldId id="276" r:id="rId21"/>
    <p:sldId id="277" r:id="rId22"/>
    <p:sldId id="284" r:id="rId23"/>
    <p:sldId id="256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4"/>
    <a:srgbClr val="EFD037"/>
    <a:srgbClr val="FFCA00"/>
    <a:srgbClr val="FFE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25" autoAdjust="0"/>
  </p:normalViewPr>
  <p:slideViewPr>
    <p:cSldViewPr snapToObjects="1">
      <p:cViewPr varScale="1">
        <p:scale>
          <a:sx n="124" d="100"/>
          <a:sy n="124" d="100"/>
        </p:scale>
        <p:origin x="28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77A4F-F290-4F6D-A7F2-8AE03F451A15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66FAEA-36FA-4B6D-B239-514468E871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change the picture if you’d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3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Cub Scouts is designed to give parents and opportunity to spend time with their kids. </a:t>
            </a:r>
          </a:p>
          <a:p>
            <a:r>
              <a:rPr lang="en-US" dirty="0"/>
              <a:t>Parents make up the volunteers who make the pack 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66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them how training is provided to help all volunteers be successful!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44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Chartered Organization and District</a:t>
            </a:r>
          </a:p>
          <a:p>
            <a:endParaRPr lang="en-US" dirty="0"/>
          </a:p>
          <a:p>
            <a:r>
              <a:rPr lang="en-US" dirty="0"/>
              <a:t>Explain who the pack is chartered by, the district you belong to and a little about our Council.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IMPORTANT! – Update with your pack’s information. </a:t>
            </a:r>
          </a:p>
          <a:p>
            <a:endParaRPr lang="en-US" dirty="0"/>
          </a:p>
          <a:p>
            <a:r>
              <a:rPr lang="en-US" dirty="0"/>
              <a:t>Explain when your next Pack meeting is and make sure everyone leaves with the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717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Update with your pack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3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UPDATE: Tell the parents how much Scouting in your Pack will costs and what fundraisers you do to offset the costs. </a:t>
            </a:r>
          </a:p>
          <a:p>
            <a:endParaRPr lang="en-US" dirty="0"/>
          </a:p>
          <a:p>
            <a:r>
              <a:rPr lang="en-US" dirty="0"/>
              <a:t>Pack’s with a strong program and funding plan attract and keep families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0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UPDATE: Review the registration fee’s, Boy’s Life Magazine Fee, Pack Due’s if any.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278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this slide verbatim. (don’t expound)</a:t>
            </a:r>
          </a:p>
          <a:p>
            <a:endParaRPr lang="en-US" dirty="0"/>
          </a:p>
          <a:p>
            <a:r>
              <a:rPr lang="en-US" dirty="0"/>
              <a:t>It is important that families understand that the full cost to join Scouting is significantly higher than $6 a month.</a:t>
            </a:r>
          </a:p>
          <a:p>
            <a:r>
              <a:rPr lang="en-US" dirty="0"/>
              <a:t>To allow all youth the opportunity to be a scout, we give parents and philanthropic individuals the opportunity to support Scouting thus keeping youth joining costs low. </a:t>
            </a:r>
          </a:p>
          <a:p>
            <a:endParaRPr lang="en-US" dirty="0"/>
          </a:p>
          <a:p>
            <a:r>
              <a:rPr lang="en-US" dirty="0"/>
              <a:t>Simply read the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38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Utilize the Magic Circle Technique to recruit and fill vacancies, such as den leaders, committee members etc. </a:t>
            </a:r>
          </a:p>
          <a:p>
            <a:endParaRPr lang="en-US" dirty="0"/>
          </a:p>
          <a:p>
            <a:r>
              <a:rPr lang="en-US" dirty="0"/>
              <a:t>Magic Circle instructions found at www.1bsa.org/membership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663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Have youth show their parents what they’ve learned - recite Cub Scouts Promise and 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8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YOUR PACK: Unit Number, Intro’s etc. (see items in yellow)</a:t>
            </a:r>
          </a:p>
          <a:p>
            <a:endParaRPr lang="en-US" dirty="0"/>
          </a:p>
          <a:p>
            <a:r>
              <a:rPr lang="en-US" dirty="0"/>
              <a:t>Introduce self and welcome everyone to the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720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85AF05-F1D4-4867-87BD-AF2770BFC43C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Cub Scouts is all about. Make sure to be enthusiastic!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0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YOUR PACK: Insert activities &amp; picture specific to your Pack. </a:t>
            </a:r>
          </a:p>
          <a:p>
            <a:endParaRPr lang="en-US" dirty="0"/>
          </a:p>
          <a:p>
            <a:r>
              <a:rPr lang="en-US" dirty="0"/>
              <a:t>Tell the families what they will do with your pack, be specific. </a:t>
            </a:r>
          </a:p>
          <a:p>
            <a:endParaRPr lang="en-US" dirty="0"/>
          </a:p>
          <a:p>
            <a:r>
              <a:rPr lang="en-US" dirty="0"/>
              <a:t>Share Printed Copies of your Pack Calendar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6FAEA-36FA-4B6D-B239-514468E871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9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Boy’s life magazine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9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with your local Fishing Derby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new and current Cub Scouts are taken to another location to work on the Bobcat Badge or do an activity. </a:t>
            </a:r>
          </a:p>
          <a:p>
            <a:r>
              <a:rPr lang="en-US" dirty="0"/>
              <a:t>You’ll need at least 2 adults to run this. </a:t>
            </a:r>
          </a:p>
          <a:p>
            <a:r>
              <a:rPr lang="en-US" dirty="0"/>
              <a:t>Tell the parents what will happen with their kids, Introduce the Adult Leaders and explain what the youth will be working on. </a:t>
            </a:r>
          </a:p>
          <a:p>
            <a:r>
              <a:rPr lang="en-US" dirty="0"/>
              <a:t>This will give parents the opportunity to focus their attention on the details.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83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the pack is organized, when they meet and how the Dens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15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71628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162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EEE4-4412-40B6-A63C-3210AF9E9C46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3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CBDB-04E2-48F8-B8ED-830AD2D50007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4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4800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D92B-EDA7-495B-A85E-56A60F011AF1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DBFB-8BFC-4672-8B3B-A476639108E9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0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4406900"/>
            <a:ext cx="72390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906713"/>
            <a:ext cx="72390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5F0E-2A2F-4914-B9ED-9FFA14085E7E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5BE9-379C-4D26-AF57-0136070218E5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7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6B0D-97DA-4087-89D9-D0BAC941BCF4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0188-2619-401C-A709-F492E5C7B25E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7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76E5-FB77-49BB-8AA6-FB669D76BFC3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8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050"/>
            <a:ext cx="28956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3050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1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3308-5784-4263-9985-FA5B41784F80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1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40D2-731D-4163-9587-3A65072AFF9F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1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7B18778A-8310-4A71-BACB-999588AC2DC6}" type="datetimeFigureOut">
              <a:rPr lang="en-US"/>
              <a:pPr>
                <a:defRPr/>
              </a:pPr>
              <a:t>4/22/2022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330950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82D2073-7116-472D-9585-D07651AC78BE}" type="slidenum"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/>
              <a:t>‹#›</a:t>
            </a:fld>
            <a:endParaRPr lang="en-US" altLang="en-US" sz="1100" b="1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Helvetica"/>
          <a:ea typeface="+mj-ea"/>
          <a:cs typeface="Helvetica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41AE8C-A409-4851-8E95-0C4481FCCF1A}"/>
              </a:ext>
            </a:extLst>
          </p:cNvPr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rgbClr val="FFD5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t a beach&#10;&#10;Description automatically generated">
            <a:extLst>
              <a:ext uri="{FF2B5EF4-FFF2-40B4-BE49-F238E27FC236}">
                <a16:creationId xmlns:a16="http://schemas.microsoft.com/office/drawing/2014/main" id="{78EF997F-7D4A-4FCF-85D2-CC0A4274A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6858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5C338AD-6407-42CB-968C-38121317E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24" y="4910328"/>
            <a:ext cx="4032423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Volunteers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make Scouting go!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Cub Scouts is designed to help parents spend time with their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participate with their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are the major source of pack leadership </a:t>
            </a:r>
            <a:r>
              <a:rPr lang="en-US" sz="2400" dirty="0"/>
              <a:t>(plan events, run den meetings)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9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&amp; In-Person Training is offered to ensure a quality program and to keep our youth safe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Every Scout deserves a trained leader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E6FAF-600D-4BCA-99A8-453F3386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783153"/>
            <a:ext cx="5410200" cy="23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9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Pack </a:t>
            </a:r>
            <a:r>
              <a:rPr lang="en-US" dirty="0">
                <a:solidFill>
                  <a:srgbClr val="FFFF00"/>
                </a:solidFill>
              </a:rPr>
              <a:t>123!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chartered by: </a:t>
            </a:r>
            <a:endParaRPr lang="en-US" b="1" dirty="0"/>
          </a:p>
          <a:p>
            <a:endParaRPr lang="en-US" sz="1200" dirty="0"/>
          </a:p>
          <a:p>
            <a:r>
              <a:rPr lang="en-US" dirty="0"/>
              <a:t>We are part of the </a:t>
            </a:r>
            <a:r>
              <a:rPr lang="en-US" b="1" dirty="0"/>
              <a:t>                       District </a:t>
            </a:r>
          </a:p>
          <a:p>
            <a:pPr marL="457200" lvl="1" indent="0">
              <a:buNone/>
            </a:pPr>
            <a:r>
              <a:rPr lang="en-US" dirty="0"/>
              <a:t>                      of the </a:t>
            </a:r>
            <a:r>
              <a:rPr lang="en-US" b="1" dirty="0"/>
              <a:t>Greater Alabama Council</a:t>
            </a:r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D8595-DDF3-4AEC-90AB-40E182F8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52" y="3524477"/>
            <a:ext cx="3682495" cy="2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Our Pack meetings are held on: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Our next Pack meeting is: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Location: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Time:</a:t>
            </a:r>
          </a:p>
        </p:txBody>
      </p:sp>
    </p:spTree>
    <p:extLst>
      <p:ext uri="{BB962C8B-B14F-4D97-AF65-F5344CB8AC3E}">
        <p14:creationId xmlns:p14="http://schemas.microsoft.com/office/powerpoint/2010/main" val="73527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Cub Master contact info: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Committee Chair contact info: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Pack funds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 dues (if any)</a:t>
            </a:r>
          </a:p>
          <a:p>
            <a:endParaRPr lang="en-US" dirty="0"/>
          </a:p>
          <a:p>
            <a:r>
              <a:rPr lang="en-US" dirty="0"/>
              <a:t>Annual fundraisers</a:t>
            </a:r>
          </a:p>
          <a:p>
            <a:pPr lvl="1"/>
            <a:r>
              <a:rPr lang="en-US" dirty="0"/>
              <a:t>Popcorn Sales</a:t>
            </a:r>
          </a:p>
          <a:p>
            <a:pPr lvl="1"/>
            <a:r>
              <a:rPr lang="en-US" dirty="0"/>
              <a:t>Camp Card Sales</a:t>
            </a:r>
          </a:p>
        </p:txBody>
      </p:sp>
      <p:pic>
        <p:nvPicPr>
          <p:cNvPr id="4" name="Picture 6" descr="popcor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10" y="1787525"/>
            <a:ext cx="242809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7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$25 Joining Fee, plus $6 a month</a:t>
            </a:r>
          </a:p>
          <a:p>
            <a:pPr lvl="1"/>
            <a:r>
              <a:rPr lang="en-US" dirty="0"/>
              <a:t>Pay’s for registration through Dec. </a:t>
            </a:r>
          </a:p>
          <a:p>
            <a:pPr lvl="1"/>
            <a:r>
              <a:rPr lang="en-US" dirty="0"/>
              <a:t>Annual Registration (Jan to Dec) is $72 a year</a:t>
            </a:r>
          </a:p>
          <a:p>
            <a:pPr lvl="1"/>
            <a:r>
              <a:rPr lang="en-US" dirty="0"/>
              <a:t>Boys’ Life Magazine is </a:t>
            </a:r>
            <a:r>
              <a:rPr lang="en-US" b="1" dirty="0"/>
              <a:t>$5        </a:t>
            </a:r>
            <a:endParaRPr lang="en-US" dirty="0"/>
          </a:p>
          <a:p>
            <a:r>
              <a:rPr lang="en-US" dirty="0"/>
              <a:t>Pack Dues are </a:t>
            </a:r>
            <a:r>
              <a:rPr lang="en-US" b="1" dirty="0"/>
              <a:t>$ </a:t>
            </a:r>
            <a:r>
              <a:rPr lang="en-US" dirty="0"/>
              <a:t>             </a:t>
            </a:r>
            <a:r>
              <a:rPr lang="en-US" i="1" dirty="0">
                <a:solidFill>
                  <a:srgbClr val="FFFF00"/>
                </a:solidFill>
              </a:rPr>
              <a:t>(if any, or delete)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Make checks payable to </a:t>
            </a:r>
            <a:r>
              <a:rPr lang="en-US" sz="2400" u="sng" dirty="0"/>
              <a:t>“_________”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There will be additional costs for campouts, uniforms etc. </a:t>
            </a:r>
          </a:p>
        </p:txBody>
      </p:sp>
    </p:spTree>
    <p:extLst>
      <p:ext uri="{BB962C8B-B14F-4D97-AF65-F5344CB8AC3E}">
        <p14:creationId xmlns:p14="http://schemas.microsoft.com/office/powerpoint/2010/main" val="219759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 of Scouting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$6 a month paid to participate in Cub Scouts is not the full cost of Scouting.</a:t>
            </a:r>
          </a:p>
          <a:p>
            <a:pPr algn="ctr"/>
            <a:endParaRPr lang="en-US" sz="1200" dirty="0"/>
          </a:p>
          <a:p>
            <a:pPr marL="0" indent="0" algn="ctr">
              <a:buNone/>
            </a:pPr>
            <a:r>
              <a:rPr lang="en-US" dirty="0"/>
              <a:t>Each family will be asked to make a charitable contribution to support Scouting at some point during the year.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refer to these donations as </a:t>
            </a:r>
          </a:p>
          <a:p>
            <a:pPr marL="0" indent="0" algn="ctr">
              <a:buNone/>
            </a:pPr>
            <a:r>
              <a:rPr lang="en-US" dirty="0"/>
              <a:t>Friends of Scouting.</a:t>
            </a:r>
          </a:p>
        </p:txBody>
      </p:sp>
    </p:spTree>
    <p:extLst>
      <p:ext uri="{BB962C8B-B14F-4D97-AF65-F5344CB8AC3E}">
        <p14:creationId xmlns:p14="http://schemas.microsoft.com/office/powerpoint/2010/main" val="269456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 Breakouts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Take 10 Minutes to </a:t>
            </a:r>
          </a:p>
          <a:p>
            <a:pPr marL="0" indent="0" algn="ctr">
              <a:buNone/>
            </a:pPr>
            <a:r>
              <a:rPr lang="en-US" dirty="0"/>
              <a:t>Ensure all Dens have full leadership!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Scout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85341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Pack </a:t>
            </a:r>
            <a:r>
              <a:rPr lang="en-US" dirty="0">
                <a:solidFill>
                  <a:srgbClr val="FFFF00"/>
                </a:solidFill>
              </a:rPr>
              <a:t>123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Intros</a:t>
            </a:r>
          </a:p>
          <a:p>
            <a:r>
              <a:rPr lang="en-US" i="1" dirty="0">
                <a:solidFill>
                  <a:srgbClr val="FFFF00"/>
                </a:solidFill>
              </a:rPr>
              <a:t>(insert picture of pack doing something fun!)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6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953000"/>
            <a:ext cx="48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01600" dist="38100" dir="5400000" sx="86000" sy="86000" algn="t" rotWithShape="0">
                    <a:prstClr val="black">
                      <a:alpha val="30000"/>
                    </a:prstClr>
                  </a:outerShdw>
                </a:effectLst>
              </a:rPr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499A1-ECA7-48F4-8CE2-0AAB31E9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1000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What is Cub Scouts?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Cub Scouting is fun!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Families spend time together!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 for all youth in grades K-5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things and go places!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Earn awards!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activities and go to camp!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Year round program!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/>
              <a:t>Things we do: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Fishing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Skating Party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4th of July parade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Rocket launch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Bike rodeo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Pinewood derby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 Camp!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15374"/>
            <a:ext cx="2842728" cy="2842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130" y="3352800"/>
            <a:ext cx="2842727" cy="28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Scouting’s Youth Magazine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1774825"/>
            <a:ext cx="39624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Official magazine of the BSA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Order through the Pack and you will receive the Cub Scout edition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Boys‘ Life is $1 per month and delivered to your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348" y="1823885"/>
            <a:ext cx="2819803" cy="40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Fishing Derby!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317625"/>
            <a:ext cx="7162800" cy="587375"/>
          </a:xfrm>
        </p:spPr>
        <p:txBody>
          <a:bodyPr/>
          <a:lstStyle/>
          <a:p>
            <a:r>
              <a:rPr lang="en-US" sz="2400" dirty="0"/>
              <a:t>Fishing, Fun, Prizes, and your 1</a:t>
            </a:r>
            <a:r>
              <a:rPr lang="en-US" sz="2400" baseline="30000" dirty="0"/>
              <a:t>st</a:t>
            </a:r>
            <a:r>
              <a:rPr lang="en-US" sz="2400" dirty="0"/>
              <a:t> Patch!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26FC6-ABF9-496E-91F0-070CD428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52601" y="1774826"/>
            <a:ext cx="6095999" cy="350344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2A03979-69BB-4392-9C04-EA306CF98B8E}"/>
              </a:ext>
            </a:extLst>
          </p:cNvPr>
          <p:cNvSpPr txBox="1">
            <a:spLocks/>
          </p:cNvSpPr>
          <p:nvPr/>
        </p:nvSpPr>
        <p:spPr bwMode="auto">
          <a:xfrm>
            <a:off x="1654996" y="5334000"/>
            <a:ext cx="7184204" cy="6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September </a:t>
            </a:r>
            <a:r>
              <a:rPr lang="en-US" sz="2400" dirty="0" err="1"/>
              <a:t>XXth</a:t>
            </a:r>
            <a:r>
              <a:rPr lang="en-US" sz="2400" dirty="0"/>
              <a:t> at (Enter Location) </a:t>
            </a:r>
          </a:p>
          <a:p>
            <a:r>
              <a:rPr lang="en-US" sz="2400" dirty="0"/>
              <a:t>9:00am – 12:00pm / Cost: $10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611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438400"/>
            <a:ext cx="5105400" cy="1470025"/>
          </a:xfrm>
        </p:spPr>
        <p:txBody>
          <a:bodyPr/>
          <a:lstStyle/>
          <a:p>
            <a:r>
              <a:rPr lang="en-US" dirty="0"/>
              <a:t>Cub Activity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9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Pack </a:t>
            </a:r>
            <a:r>
              <a:rPr lang="en-US" dirty="0">
                <a:solidFill>
                  <a:srgbClr val="FFFF00"/>
                </a:solidFill>
              </a:rPr>
              <a:t>123</a:t>
            </a:r>
            <a:r>
              <a:rPr lang="en-US" dirty="0"/>
              <a:t> -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is all of the youth (grades K-5) and their adult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meets once a month for a fun  meeting (Pack meeting)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Dens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447800"/>
            <a:ext cx="7162800" cy="48767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is divided into “Dens” by grade &amp; gender, Dens meet 2-3 times a month.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Lions (Kindergarten)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Tiger (1st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Wolf (2nd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Bear (3rd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Webelos</a:t>
            </a:r>
            <a:r>
              <a:rPr lang="en-US" sz="2000" dirty="0">
                <a:solidFill>
                  <a:schemeClr val="bg1"/>
                </a:solidFill>
              </a:rPr>
              <a:t> (4th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Arrow of Lights (5th grade)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Scout Activities are age-appropriate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Dens are singe-gender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52A96-7D23-48DD-9F60-27D9976F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29" y="2590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24265C768D4D429F2E80ED2480270B" ma:contentTypeVersion="13" ma:contentTypeDescription="Create a new document." ma:contentTypeScope="" ma:versionID="9b8dbfaa8d96ada6aaf831c2914b7d29">
  <xsd:schema xmlns:xsd="http://www.w3.org/2001/XMLSchema" xmlns:xs="http://www.w3.org/2001/XMLSchema" xmlns:p="http://schemas.microsoft.com/office/2006/metadata/properties" xmlns:ns3="a7ebb0d8-b51c-487d-b65e-f30dac90eab5" xmlns:ns4="9fdca38e-ff8c-42eb-9b09-34c27fc13c95" targetNamespace="http://schemas.microsoft.com/office/2006/metadata/properties" ma:root="true" ma:fieldsID="584ff1a62bdf69fa01e1ae78b47fbe4f" ns3:_="" ns4:_="">
    <xsd:import namespace="a7ebb0d8-b51c-487d-b65e-f30dac90eab5"/>
    <xsd:import namespace="9fdca38e-ff8c-42eb-9b09-34c27fc13c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bb0d8-b51c-487d-b65e-f30dac90ea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ca38e-ff8c-42eb-9b09-34c27fc13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2CA82-2600-4122-BE86-8CADDB56B817}">
  <ds:schemaRefs>
    <ds:schemaRef ds:uri="9fdca38e-ff8c-42eb-9b09-34c27fc13c9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7ebb0d8-b51c-487d-b65e-f30dac90eab5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30E790-5E06-4747-BCA6-888740B01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bb0d8-b51c-487d-b65e-f30dac90eab5"/>
    <ds:schemaRef ds:uri="9fdca38e-ff8c-42eb-9b09-34c27fc13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BCE441-AE68-4D98-A9DD-F62F36FDD6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3911</TotalTime>
  <Words>972</Words>
  <Application>Microsoft Office PowerPoint</Application>
  <PresentationFormat>On-screen Show (4:3)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Office Theme</vt:lpstr>
      <vt:lpstr>PowerPoint Presentation</vt:lpstr>
      <vt:lpstr>Welcome to Pack 123!</vt:lpstr>
      <vt:lpstr>What is Cub Scouts?</vt:lpstr>
      <vt:lpstr>Things we do:</vt:lpstr>
      <vt:lpstr>Scouting’s Youth Magazine</vt:lpstr>
      <vt:lpstr>Fishing Derby!</vt:lpstr>
      <vt:lpstr>Cub Activity Time!</vt:lpstr>
      <vt:lpstr>Pack 123 - Organization</vt:lpstr>
      <vt:lpstr>Dens</vt:lpstr>
      <vt:lpstr>Volunteers</vt:lpstr>
      <vt:lpstr>Training for Volunteers</vt:lpstr>
      <vt:lpstr>We are Pack 123!</vt:lpstr>
      <vt:lpstr>Pack Meeting</vt:lpstr>
      <vt:lpstr>Pack Leadership</vt:lpstr>
      <vt:lpstr>How the Pack funds itself</vt:lpstr>
      <vt:lpstr>Registration Fees</vt:lpstr>
      <vt:lpstr>Friends of Scouting</vt:lpstr>
      <vt:lpstr>Den Breakouts</vt:lpstr>
      <vt:lpstr>Scout Presentation!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Nathan Dutson</cp:lastModifiedBy>
  <cp:revision>69</cp:revision>
  <dcterms:created xsi:type="dcterms:W3CDTF">2010-02-04T15:14:49Z</dcterms:created>
  <dcterms:modified xsi:type="dcterms:W3CDTF">2022-04-22T21:38:54Z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0x0101008224265C768D4D429F2E80ED2480270B</vt:lpwstr>
  </property>
</Properties>
</file>