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573" r:id="rId3"/>
    <p:sldId id="566" r:id="rId4"/>
    <p:sldId id="578" r:id="rId5"/>
    <p:sldId id="570" r:id="rId6"/>
    <p:sldId id="574" r:id="rId7"/>
    <p:sldId id="575" r:id="rId8"/>
    <p:sldId id="576" r:id="rId9"/>
    <p:sldId id="577" r:id="rId10"/>
    <p:sldId id="297" r:id="rId11"/>
    <p:sldId id="262" r:id="rId12"/>
    <p:sldId id="263" r:id="rId13"/>
    <p:sldId id="571" r:id="rId14"/>
    <p:sldId id="260" r:id="rId15"/>
    <p:sldId id="261" r:id="rId16"/>
    <p:sldId id="572" r:id="rId17"/>
    <p:sldId id="259" r:id="rId18"/>
    <p:sldId id="284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031"/>
    <a:srgbClr val="0432FF"/>
    <a:srgbClr val="005AA3"/>
    <a:srgbClr val="004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3"/>
    <p:restoredTop sz="97327"/>
  </p:normalViewPr>
  <p:slideViewPr>
    <p:cSldViewPr snapToGrid="0" snapToObjects="1">
      <p:cViewPr varScale="1">
        <p:scale>
          <a:sx n="91" d="100"/>
          <a:sy n="91" d="100"/>
        </p:scale>
        <p:origin x="20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7BAE3A1-C58E-49F4-ADA6-65CE239F460B}" type="datetime1">
              <a:rPr lang="en-US" altLang="en-US"/>
              <a:pPr/>
              <a:t>1/6/22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352C9B-19EC-4D94-9B24-F37A6C3D6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602EF8A-6FF4-43B0-8583-022EDC5FC258}" type="datetime1">
              <a:rPr lang="en-US" altLang="en-US"/>
              <a:pPr/>
              <a:t>1/6/22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D159606-A302-4510-9583-93AF7C5CE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77532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725" y="2138363"/>
            <a:ext cx="114776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7EAFFB-887A-42A7-91A5-073476F507F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50A207-23CD-44E6-8081-71F1C6741F4B}" type="datetime1">
              <a:rPr lang="en-US" altLang="en-US"/>
              <a:pPr/>
              <a:t>1/6/22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83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3F82FF-0651-4C67-B43F-863563989D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7FD351-AD8A-4C84-82F2-45D2FB511A10}" type="datetime1">
              <a:rPr lang="en-US" altLang="en-US"/>
              <a:pPr/>
              <a:t>1/6/22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25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C7EA4D-A3AD-43C6-9733-1B50858DB4C1}" type="datetime1">
              <a:rPr lang="en-US" altLang="en-US"/>
              <a:pPr/>
              <a:t>1/6/22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2537C4-C597-4760-84F5-A0ABC25DD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46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C98642-4090-4B18-8B53-7C5EA2391424}" type="datetime1">
              <a:rPr lang="en-US" altLang="en-US"/>
              <a:pPr/>
              <a:t>1/6/22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BEEE99-5C7B-4873-BDC2-8B0011D45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65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D47E7-32C4-4BEA-AF29-70158A5D5CDD}" type="datetime1">
              <a:rPr lang="en-US" altLang="en-US"/>
              <a:pPr/>
              <a:t>1/6/22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ED072E-5BDE-4AB1-8EE2-3647269AB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9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9C4E8E-5916-478B-8910-3517E09A8BB7}" type="datetime1">
              <a:rPr lang="en-US" altLang="en-US"/>
              <a:pPr/>
              <a:t>1/6/22</a:t>
            </a:fld>
            <a:endParaRPr lang="en-US" alt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7E84DD-84A2-4501-8AA4-BD3AB871B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87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4EFFEA-E49C-48FF-8FE7-4C41EED58F4E}" type="datetime1">
              <a:rPr lang="en-US" altLang="en-US"/>
              <a:pPr/>
              <a:t>1/6/22</a:t>
            </a:fld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11E82B-1307-4FDE-8770-07791BE84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97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//Users/jaypointer/Desktop/Folio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olio.png" descr="/Users/jaypointer/Desktop/Folio.png"/>
          <p:cNvPicPr>
            <a:picLocks noChangeAspect="1"/>
          </p:cNvPicPr>
          <p:nvPr userDrawn="1"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07075"/>
            <a:ext cx="91678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66863" y="274638"/>
            <a:ext cx="7043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fld id="{0E03E829-1789-4084-8B1B-860F58035C3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961063"/>
            <a:ext cx="105886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22725" y="6508750"/>
            <a:ext cx="1727200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fld id="{CD7E52BE-E769-43EE-982A-6256DC1F5CC7}" type="datetime1">
              <a:rPr lang="en-US" altLang="en-US"/>
              <a:pPr/>
              <a:t>1/6/22</a:t>
            </a:fld>
            <a:endParaRPr lang="en-US" altLang="en-US"/>
          </a:p>
        </p:txBody>
      </p:sp>
      <p:pic>
        <p:nvPicPr>
          <p:cNvPr id="1032" name="Picture 13" descr="AnnivGrStandard_Whit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508750"/>
            <a:ext cx="18303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increek.com/events/wfamar22" TargetMode="External"/><Relationship Id="rId2" Type="http://schemas.openxmlformats.org/officeDocument/2006/relationships/hyperlink" Target="https://1bsa.org/university-of-scouting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1bsa.org/national-scout-jambore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YLT22.2SM@gmail.com" TargetMode="External"/><Relationship Id="rId2" Type="http://schemas.openxmlformats.org/officeDocument/2006/relationships/hyperlink" Target="mailto:nyltwinter2022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SMWB14122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3DF83E2A-EE5A-4948-87D6-2BAC3CD2C91C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1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EFCED-4451-7D4F-A501-4E28F92541A0}"/>
              </a:ext>
            </a:extLst>
          </p:cNvPr>
          <p:cNvSpPr txBox="1"/>
          <p:nvPr/>
        </p:nvSpPr>
        <p:spPr>
          <a:xfrm>
            <a:off x="1561352" y="3840994"/>
            <a:ext cx="6021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5AA3"/>
                </a:solidFill>
              </a:rPr>
              <a:t>Arrowhead District Roundtable</a:t>
            </a:r>
          </a:p>
          <a:p>
            <a:pPr algn="ctr"/>
            <a:r>
              <a:rPr lang="en-US" sz="2400" b="1" dirty="0">
                <a:solidFill>
                  <a:srgbClr val="005AA3"/>
                </a:solidFill>
              </a:rPr>
              <a:t>Greater Alabama Council</a:t>
            </a:r>
          </a:p>
          <a:p>
            <a:pPr algn="ctr"/>
            <a:endParaRPr lang="en-US" sz="2400" b="1" dirty="0">
              <a:solidFill>
                <a:srgbClr val="005AA3"/>
              </a:solidFill>
            </a:endParaRPr>
          </a:p>
          <a:p>
            <a:pPr algn="ctr"/>
            <a:r>
              <a:rPr lang="en-US" sz="2400" b="1" dirty="0">
                <a:solidFill>
                  <a:srgbClr val="005AA3"/>
                </a:solidFill>
              </a:rPr>
              <a:t>6 JAN 22</a:t>
            </a:r>
          </a:p>
        </p:txBody>
      </p:sp>
      <p:pic>
        <p:nvPicPr>
          <p:cNvPr id="1030" name="Picture 6" descr="Picture">
            <a:extLst>
              <a:ext uri="{FF2B5EF4-FFF2-40B4-BE49-F238E27FC236}">
                <a16:creationId xmlns:a16="http://schemas.microsoft.com/office/drawing/2014/main" id="{E227697E-1489-A64F-B7BB-CBE77CFEC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69" y="1018145"/>
            <a:ext cx="4432862" cy="24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E5C0-8D4F-6E44-BEF7-70E3B2F6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B41475-ED15-1D41-8EDB-5A66BADB2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ED072E-5BDE-4AB1-8EE2-3647269AB27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7E222-3750-7340-8CAF-79EAAB7C781F}"/>
              </a:ext>
            </a:extLst>
          </p:cNvPr>
          <p:cNvSpPr txBox="1"/>
          <p:nvPr/>
        </p:nvSpPr>
        <p:spPr>
          <a:xfrm>
            <a:off x="489963" y="1769679"/>
            <a:ext cx="84032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University of Scouting: 5 MAR 22:  </a:t>
            </a:r>
            <a:r>
              <a:rPr lang="en-US" sz="1600" dirty="0">
                <a:hlinkClick r:id="rId2"/>
              </a:rPr>
              <a:t>https://1bsa.org/university-of-scouting/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Wilderness First Aid: 4-5 MAR 22: </a:t>
            </a:r>
            <a:r>
              <a:rPr lang="en-US" sz="1600" dirty="0">
                <a:hlinkClick r:id="rId3"/>
              </a:rPr>
              <a:t>https://caincreek.com/events/wfamar22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IOLS/BALOO: 22 APR – 24 APR 22: Details coming.</a:t>
            </a:r>
          </a:p>
          <a:p>
            <a:endParaRPr lang="en-US" sz="1600" dirty="0"/>
          </a:p>
          <a:p>
            <a:r>
              <a:rPr lang="en-US" sz="1600" dirty="0"/>
              <a:t>National Scout Jamboree: 21-30 JUL: </a:t>
            </a:r>
            <a:r>
              <a:rPr lang="en-US" sz="1600" dirty="0">
                <a:hlinkClick r:id="rId4"/>
              </a:rPr>
              <a:t>https://1bsa.org/national-scout-jamboree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00434-F5ED-3E4E-8F8D-17F6AEBF98A7}"/>
              </a:ext>
            </a:extLst>
          </p:cNvPr>
          <p:cNvSpPr txBox="1"/>
          <p:nvPr/>
        </p:nvSpPr>
        <p:spPr>
          <a:xfrm>
            <a:off x="1714500" y="4353790"/>
            <a:ext cx="519545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District Pinewood Derby.  Need a sponsor. Pack 282 has done it for several years.</a:t>
            </a:r>
          </a:p>
        </p:txBody>
      </p:sp>
    </p:spTree>
    <p:extLst>
      <p:ext uri="{BB962C8B-B14F-4D97-AF65-F5344CB8AC3E}">
        <p14:creationId xmlns:p14="http://schemas.microsoft.com/office/powerpoint/2010/main" val="31276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Invitation Manager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BA238-BE76-7645-8EBE-59D6E2C6A21F}"/>
              </a:ext>
            </a:extLst>
          </p:cNvPr>
          <p:cNvSpPr txBox="1"/>
          <p:nvPr/>
        </p:nvSpPr>
        <p:spPr>
          <a:xfrm>
            <a:off x="2046513" y="2023522"/>
            <a:ext cx="475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Units with leads have been contacted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8C997-B672-BC45-A3BA-F34A4390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2667000"/>
            <a:ext cx="87915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29633-9845-7441-A4D0-DC5FA0A00EE6}"/>
              </a:ext>
            </a:extLst>
          </p:cNvPr>
          <p:cNvSpPr txBox="1"/>
          <p:nvPr/>
        </p:nvSpPr>
        <p:spPr>
          <a:xfrm>
            <a:off x="1502228" y="2364608"/>
            <a:ext cx="647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Units with pending applications have been contacted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AE349-043F-0E49-B9D5-2C0E0812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001049"/>
            <a:ext cx="8801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1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Membership Totals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257" y="1399495"/>
            <a:ext cx="7351485" cy="44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24" y="1285611"/>
            <a:ext cx="4781550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1" y="3687234"/>
            <a:ext cx="59817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6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146"/>
            <a:ext cx="9144000" cy="3269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4894792"/>
            <a:ext cx="49339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3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08B4E4-39C5-574D-B6A8-5480C8902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02" y="1587499"/>
            <a:ext cx="9156402" cy="42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1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Expired YPT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DA66F-149E-ED4E-80FC-E1A764F4F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4" y="1139337"/>
            <a:ext cx="6179127" cy="47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554D4F-BF51-004A-B28F-367B0EF2980D}"/>
              </a:ext>
            </a:extLst>
          </p:cNvPr>
          <p:cNvSpPr/>
          <p:nvPr/>
        </p:nvSpPr>
        <p:spPr>
          <a:xfrm>
            <a:off x="2057495" y="2857500"/>
            <a:ext cx="6062472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Remember Why We Do This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D793B2CF-C1A9-4BD3-92ED-A75A30A4D9A0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15BEE-6BA9-2049-8D28-5ECD5C122420}"/>
              </a:ext>
            </a:extLst>
          </p:cNvPr>
          <p:cNvSpPr txBox="1"/>
          <p:nvPr/>
        </p:nvSpPr>
        <p:spPr>
          <a:xfrm>
            <a:off x="5052155" y="3013501"/>
            <a:ext cx="283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Scouting is all about our Scouts!</a:t>
            </a:r>
          </a:p>
        </p:txBody>
      </p:sp>
      <p:pic>
        <p:nvPicPr>
          <p:cNvPr id="7" name="Picture 4" descr="Picture">
            <a:extLst>
              <a:ext uri="{FF2B5EF4-FFF2-40B4-BE49-F238E27FC236}">
                <a16:creationId xmlns:a16="http://schemas.microsoft.com/office/drawing/2014/main" id="{ABA10EC2-99B5-C148-8ABA-55FEE81E4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6" b="6496"/>
          <a:stretch/>
        </p:blipFill>
        <p:spPr bwMode="auto">
          <a:xfrm>
            <a:off x="777653" y="1863096"/>
            <a:ext cx="4177838" cy="331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9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937B-70ED-0C43-8E69-95590AB2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Recharter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2FADD-117E-514D-B37E-E4FC74598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82FF-0651-4C67-B43F-863563989DC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AD60F6-22A5-5846-9985-C72E36DD2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07416"/>
            <a:ext cx="78867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/>
              <a:t>Latest on-line info we have: Note, may be out of date</a:t>
            </a:r>
          </a:p>
          <a:p>
            <a:endParaRPr lang="en-US" sz="4000" dirty="0"/>
          </a:p>
          <a:p>
            <a:pPr lvl="1"/>
            <a:r>
              <a:rPr lang="en-US" sz="3200" dirty="0"/>
              <a:t>Posted – Complete</a:t>
            </a:r>
          </a:p>
          <a:p>
            <a:pPr lvl="2"/>
            <a:r>
              <a:rPr lang="en-US" sz="2800" dirty="0"/>
              <a:t>Troop 236</a:t>
            </a:r>
          </a:p>
          <a:p>
            <a:pPr lvl="1"/>
            <a:r>
              <a:rPr lang="en-US" sz="3200" dirty="0"/>
              <a:t>Submitted awaiting Process</a:t>
            </a:r>
          </a:p>
          <a:p>
            <a:pPr lvl="2"/>
            <a:r>
              <a:rPr lang="en-US" sz="2800" dirty="0"/>
              <a:t>Crew 310</a:t>
            </a:r>
          </a:p>
          <a:p>
            <a:pPr lvl="2"/>
            <a:r>
              <a:rPr lang="en-US" sz="2800" dirty="0"/>
              <a:t>Pack 91, 140, 236, 275 &amp; 282</a:t>
            </a:r>
          </a:p>
          <a:p>
            <a:pPr lvl="2"/>
            <a:r>
              <a:rPr lang="en-US" sz="2800" dirty="0"/>
              <a:t>Troop 92, 221, 282, 336 &amp; 455</a:t>
            </a:r>
          </a:p>
          <a:p>
            <a:pPr lvl="1"/>
            <a:r>
              <a:rPr lang="en-US" sz="3200" dirty="0"/>
              <a:t>In Progress</a:t>
            </a:r>
          </a:p>
          <a:p>
            <a:pPr lvl="2"/>
            <a:r>
              <a:rPr lang="en-US" sz="2800" dirty="0"/>
              <a:t>Pack 221</a:t>
            </a:r>
          </a:p>
          <a:p>
            <a:pPr lvl="2"/>
            <a:r>
              <a:rPr lang="en-US" sz="2800" dirty="0"/>
              <a:t>Troop 21, 91, &amp; 142 (91 &amp; 142 – Awaiting COR Sign)</a:t>
            </a:r>
          </a:p>
          <a:p>
            <a:pPr lvl="1"/>
            <a:r>
              <a:rPr lang="en-US" sz="3200" dirty="0"/>
              <a:t>Not Started</a:t>
            </a:r>
          </a:p>
          <a:p>
            <a:pPr lvl="2"/>
            <a:r>
              <a:rPr lang="en-US" sz="2800" dirty="0"/>
              <a:t>Pack 24</a:t>
            </a:r>
          </a:p>
          <a:p>
            <a:pPr lvl="2"/>
            <a:endParaRPr lang="en-US" sz="2800" dirty="0"/>
          </a:p>
          <a:p>
            <a:r>
              <a:rPr lang="en-US" sz="3600" i="1" dirty="0"/>
              <a:t>Reminder JTE should be turned in with re-charter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951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121D-3A36-4246-907D-8F54BA37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Recharter and United Methodists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70615-FE36-574A-9E2D-0AE8929B77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82FF-0651-4C67-B43F-863563989DC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C5D4D-0592-374E-B5AC-0A60FD64DAE9}"/>
              </a:ext>
            </a:extLst>
          </p:cNvPr>
          <p:cNvSpPr txBox="1"/>
          <p:nvPr/>
        </p:nvSpPr>
        <p:spPr>
          <a:xfrm>
            <a:off x="948575" y="1867294"/>
            <a:ext cx="754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UMC and BSA have reached an agreement on past and future liability coverage and the UMC is promising to support and help grow Scouting in the future.</a:t>
            </a:r>
          </a:p>
          <a:p>
            <a:endParaRPr lang="en-US" sz="2000" dirty="0"/>
          </a:p>
          <a:p>
            <a:r>
              <a:rPr lang="en-US" sz="2000" dirty="0"/>
              <a:t>No word on how charters will work going forward, there are still more negotiations to go.</a:t>
            </a:r>
          </a:p>
          <a:p>
            <a:endParaRPr lang="en-US" sz="2000" dirty="0"/>
          </a:p>
          <a:p>
            <a:r>
              <a:rPr lang="en-US" sz="2000" dirty="0"/>
              <a:t>The BSA has agreed to waive the $75 Unit Liability fee (charter fee) but will require all active youth and adult participants to pay their annual registration fees and follow the normal rechartering process. </a:t>
            </a:r>
          </a:p>
        </p:txBody>
      </p:sp>
    </p:spTree>
    <p:extLst>
      <p:ext uri="{BB962C8B-B14F-4D97-AF65-F5344CB8AC3E}">
        <p14:creationId xmlns:p14="http://schemas.microsoft.com/office/powerpoint/2010/main" val="363203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Planning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AD14C-C167-9745-9B52-18FE47C6F368}"/>
              </a:ext>
            </a:extLst>
          </p:cNvPr>
          <p:cNvSpPr txBox="1"/>
          <p:nvPr/>
        </p:nvSpPr>
        <p:spPr>
          <a:xfrm>
            <a:off x="567172" y="1596736"/>
            <a:ext cx="75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0031"/>
                </a:solidFill>
              </a:rPr>
              <a:t>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34DD5-F0B3-DA4F-BD01-79B196964291}"/>
              </a:ext>
            </a:extLst>
          </p:cNvPr>
          <p:cNvSpPr txBox="1"/>
          <p:nvPr/>
        </p:nvSpPr>
        <p:spPr>
          <a:xfrm>
            <a:off x="518681" y="3077753"/>
            <a:ext cx="85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0031"/>
                </a:solidFill>
              </a:rPr>
              <a:t>Fund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5CB92-1AA6-DE4A-B0DE-1C1FB53681C7}"/>
              </a:ext>
            </a:extLst>
          </p:cNvPr>
          <p:cNvSpPr txBox="1"/>
          <p:nvPr/>
        </p:nvSpPr>
        <p:spPr>
          <a:xfrm>
            <a:off x="567172" y="4343327"/>
            <a:ext cx="85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0031"/>
                </a:solidFill>
              </a:rPr>
              <a:t>Grow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960E7-8F52-CB4F-A139-931D01F27D26}"/>
              </a:ext>
            </a:extLst>
          </p:cNvPr>
          <p:cNvSpPr txBox="1"/>
          <p:nvPr/>
        </p:nvSpPr>
        <p:spPr>
          <a:xfrm>
            <a:off x="804431" y="2044857"/>
            <a:ext cx="7630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We’re midway through the Scout planning year.  What needs to change?  Is the PLC engaged?  What about Summer Camp?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Long range plans for Pinewood Derby, B&amp;G, Crossover, and leadership transition.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EC0CF-72EB-9347-8D06-842FDC36A59B}"/>
              </a:ext>
            </a:extLst>
          </p:cNvPr>
          <p:cNvSpPr txBox="1"/>
          <p:nvPr/>
        </p:nvSpPr>
        <p:spPr>
          <a:xfrm>
            <a:off x="804431" y="3525874"/>
            <a:ext cx="6782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 to start thinking about Popcorn (what already?)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Has fundraising met the budget plan?  Why not?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08FAD-5082-364D-B183-D49D04FCE49D}"/>
              </a:ext>
            </a:extLst>
          </p:cNvPr>
          <p:cNvSpPr txBox="1"/>
          <p:nvPr/>
        </p:nvSpPr>
        <p:spPr>
          <a:xfrm>
            <a:off x="756805" y="4791449"/>
            <a:ext cx="76303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Planning for Webelos to Scout transition should be happening.  Where are your webs going?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What is your units plan for retaining Scouts?  What does focusing on retention mean?</a:t>
            </a:r>
          </a:p>
        </p:txBody>
      </p:sp>
    </p:spTree>
    <p:extLst>
      <p:ext uri="{BB962C8B-B14F-4D97-AF65-F5344CB8AC3E}">
        <p14:creationId xmlns:p14="http://schemas.microsoft.com/office/powerpoint/2010/main" val="196952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Banquet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3A1A1-A481-B542-821E-75FE0AFE986B}"/>
              </a:ext>
            </a:extLst>
          </p:cNvPr>
          <p:cNvSpPr txBox="1"/>
          <p:nvPr/>
        </p:nvSpPr>
        <p:spPr>
          <a:xfrm>
            <a:off x="839065" y="1718684"/>
            <a:ext cx="3771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March 3, 2022, 5pm to 9pm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Point Mallard Large Pavilion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B7F126-8520-B546-AA30-E16E9CC53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48"/>
          <a:stretch/>
        </p:blipFill>
        <p:spPr>
          <a:xfrm>
            <a:off x="5432716" y="1493734"/>
            <a:ext cx="2720683" cy="3016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713C76-4CFF-8842-A703-AB2DAE871495}"/>
              </a:ext>
            </a:extLst>
          </p:cNvPr>
          <p:cNvSpPr txBox="1"/>
          <p:nvPr/>
        </p:nvSpPr>
        <p:spPr>
          <a:xfrm>
            <a:off x="627350" y="2752758"/>
            <a:ext cx="4692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chose to meet outside again this year due to COVID.  This will be a bring-you-own picnic supper instead of a catered meal.</a:t>
            </a:r>
          </a:p>
          <a:p>
            <a:endParaRPr lang="en-US" sz="1600" dirty="0"/>
          </a:p>
          <a:p>
            <a:r>
              <a:rPr lang="en-US" sz="1600" dirty="0"/>
              <a:t>Looking for volunteers to help with planning and decorating.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CC779-017D-1E48-82B1-E3E4C5BC6B73}"/>
              </a:ext>
            </a:extLst>
          </p:cNvPr>
          <p:cNvSpPr txBox="1"/>
          <p:nvPr/>
        </p:nvSpPr>
        <p:spPr>
          <a:xfrm>
            <a:off x="773255" y="4810991"/>
            <a:ext cx="746327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Currently accepting nominations for the District Award of Merit</a:t>
            </a:r>
          </a:p>
          <a:p>
            <a:endParaRPr lang="en-US" b="1" dirty="0"/>
          </a:p>
          <a:p>
            <a:r>
              <a:rPr lang="en-US" b="1" dirty="0"/>
              <a:t>Unit leaders - let’s recognize our volunteers.  Get in those training awards!</a:t>
            </a:r>
          </a:p>
        </p:txBody>
      </p:sp>
    </p:spTree>
    <p:extLst>
      <p:ext uri="{BB962C8B-B14F-4D97-AF65-F5344CB8AC3E}">
        <p14:creationId xmlns:p14="http://schemas.microsoft.com/office/powerpoint/2010/main" val="317144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Camporee</a:t>
            </a:r>
          </a:p>
        </p:txBody>
      </p:sp>
      <p:pic>
        <p:nvPicPr>
          <p:cNvPr id="5" name="Picture 8" descr="Picture">
            <a:extLst>
              <a:ext uri="{FF2B5EF4-FFF2-40B4-BE49-F238E27FC236}">
                <a16:creationId xmlns:a16="http://schemas.microsoft.com/office/drawing/2014/main" id="{4E7D5862-EC1F-EA4A-BD70-964C3D1D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8" y="1833094"/>
            <a:ext cx="2471632" cy="36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2E54F9-FB4F-8448-B46E-693472569325}"/>
              </a:ext>
            </a:extLst>
          </p:cNvPr>
          <p:cNvSpPr txBox="1"/>
          <p:nvPr/>
        </p:nvSpPr>
        <p:spPr>
          <a:xfrm>
            <a:off x="3674918" y="2229716"/>
            <a:ext cx="4935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Spring Camporee is tentatively scheduled for 8-10 APR 22.</a:t>
            </a:r>
          </a:p>
          <a:p>
            <a:endParaRPr lang="en-US" dirty="0"/>
          </a:p>
          <a:p>
            <a:r>
              <a:rPr lang="en-US" dirty="0"/>
              <a:t>Camporee is being hosted by Troop 142.</a:t>
            </a:r>
          </a:p>
          <a:p>
            <a:endParaRPr lang="en-US" dirty="0"/>
          </a:p>
          <a:p>
            <a:r>
              <a:rPr lang="en-US" dirty="0"/>
              <a:t>More details to come.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B830-ED85-DA49-BA30-1E6106FD6981}"/>
              </a:ext>
            </a:extLst>
          </p:cNvPr>
          <p:cNvSpPr txBox="1"/>
          <p:nvPr/>
        </p:nvSpPr>
        <p:spPr>
          <a:xfrm>
            <a:off x="3674918" y="4384961"/>
            <a:ext cx="464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Scout Units: Please work with the OA to schedule elections.</a:t>
            </a:r>
          </a:p>
        </p:txBody>
      </p:sp>
    </p:spTree>
    <p:extLst>
      <p:ext uri="{BB962C8B-B14F-4D97-AF65-F5344CB8AC3E}">
        <p14:creationId xmlns:p14="http://schemas.microsoft.com/office/powerpoint/2010/main" val="351380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 Adventure Weekend</a:t>
            </a:r>
          </a:p>
        </p:txBody>
      </p:sp>
      <p:pic>
        <p:nvPicPr>
          <p:cNvPr id="3074" name="Picture 2" descr="Cub Adventure Weekend: April 30- May 2, Camp Comer – Three Rivers District">
            <a:extLst>
              <a:ext uri="{FF2B5EF4-FFF2-40B4-BE49-F238E27FC236}">
                <a16:creationId xmlns:a16="http://schemas.microsoft.com/office/drawing/2014/main" id="{8CB577D7-C310-294C-AEE8-C8433E8A2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1" y="193425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524D12-80AF-1945-BC9F-AC9599771FED}"/>
              </a:ext>
            </a:extLst>
          </p:cNvPr>
          <p:cNvSpPr txBox="1"/>
          <p:nvPr/>
        </p:nvSpPr>
        <p:spPr>
          <a:xfrm>
            <a:off x="3359077" y="2037390"/>
            <a:ext cx="4974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April 1-3, 2022</a:t>
            </a:r>
          </a:p>
          <a:p>
            <a:r>
              <a:rPr lang="en-US" b="1" dirty="0">
                <a:solidFill>
                  <a:srgbClr val="0070C0"/>
                </a:solidFill>
              </a:rPr>
              <a:t>Camp Comer</a:t>
            </a:r>
          </a:p>
          <a:p>
            <a:endParaRPr lang="en-US" dirty="0"/>
          </a:p>
          <a:p>
            <a:r>
              <a:rPr lang="en-US" dirty="0"/>
              <a:t>Cubs and the families will participate in a wide range of events that will test their skills and be a lot of fun.  Cubs will receive a patch.  T-shirts will be available for purchase.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FD584-9F7E-BF44-8972-8B2472A3F268}"/>
              </a:ext>
            </a:extLst>
          </p:cNvPr>
          <p:cNvSpPr/>
          <p:nvPr/>
        </p:nvSpPr>
        <p:spPr>
          <a:xfrm>
            <a:off x="2017243" y="5068604"/>
            <a:ext cx="5109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https://1bsa.org/cub-adventure-weekend/</a:t>
            </a:r>
          </a:p>
        </p:txBody>
      </p:sp>
    </p:spTree>
    <p:extLst>
      <p:ext uri="{BB962C8B-B14F-4D97-AF65-F5344CB8AC3E}">
        <p14:creationId xmlns:p14="http://schemas.microsoft.com/office/powerpoint/2010/main" val="257586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24D12-80AF-1945-BC9F-AC9599771FED}"/>
              </a:ext>
            </a:extLst>
          </p:cNvPr>
          <p:cNvSpPr txBox="1"/>
          <p:nvPr/>
        </p:nvSpPr>
        <p:spPr>
          <a:xfrm>
            <a:off x="3636684" y="2215423"/>
            <a:ext cx="4652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2022 Winter Course</a:t>
            </a:r>
            <a:br>
              <a:rPr lang="en-US" sz="1600" dirty="0"/>
            </a:br>
            <a:r>
              <a:rPr lang="en-US" sz="1600" dirty="0"/>
              <a:t>January 15-17 @ Camp Comer</a:t>
            </a:r>
            <a:br>
              <a:rPr lang="en-US" sz="1600" dirty="0"/>
            </a:br>
            <a:r>
              <a:rPr lang="en-US" sz="1600" dirty="0"/>
              <a:t>February 19-21 @ Camp Comer</a:t>
            </a:r>
            <a:br>
              <a:rPr lang="en-US" sz="1600" dirty="0"/>
            </a:br>
            <a:r>
              <a:rPr lang="en-US" sz="1600" dirty="0"/>
              <a:t>Scoutmaster: Kristy Phelps</a:t>
            </a:r>
            <a:br>
              <a:rPr lang="en-US" sz="1600" dirty="0"/>
            </a:br>
            <a:r>
              <a:rPr lang="en-US" sz="1600" dirty="0">
                <a:hlinkClick r:id="rId2"/>
              </a:rPr>
              <a:t>nyltwinter2022@gmail.com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2022 Summer Course</a:t>
            </a:r>
            <a:br>
              <a:rPr lang="en-US" sz="1600" dirty="0"/>
            </a:br>
            <a:r>
              <a:rPr lang="en-US" sz="1600" dirty="0"/>
              <a:t>June 26-July 2 @ Camp Westmoreland</a:t>
            </a:r>
            <a:br>
              <a:rPr lang="en-US" sz="1600" dirty="0"/>
            </a:br>
            <a:r>
              <a:rPr lang="en-US" sz="1600" dirty="0"/>
              <a:t>Scoutmaster: David </a:t>
            </a:r>
            <a:r>
              <a:rPr lang="en-US" sz="1600" dirty="0" err="1"/>
              <a:t>Luthin</a:t>
            </a:r>
            <a:endParaRPr lang="en-US" sz="1600" dirty="0"/>
          </a:p>
          <a:p>
            <a:r>
              <a:rPr lang="en-US" sz="1600" dirty="0">
                <a:hlinkClick r:id="rId3"/>
              </a:rPr>
              <a:t>NYLT22.2SM@gmail.com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FD584-9F7E-BF44-8972-8B2472A3F268}"/>
              </a:ext>
            </a:extLst>
          </p:cNvPr>
          <p:cNvSpPr/>
          <p:nvPr/>
        </p:nvSpPr>
        <p:spPr>
          <a:xfrm>
            <a:off x="2894570" y="5292037"/>
            <a:ext cx="2856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https://1bsa.org/</a:t>
            </a:r>
            <a:r>
              <a:rPr lang="en-US" dirty="0" err="1">
                <a:solidFill>
                  <a:srgbClr val="0432FF"/>
                </a:solidFill>
              </a:rPr>
              <a:t>nylt</a:t>
            </a:r>
            <a:r>
              <a:rPr lang="en-US" dirty="0">
                <a:solidFill>
                  <a:srgbClr val="0432FF"/>
                </a:solidFill>
              </a:rPr>
              <a:t>/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118ED1-8DAA-D246-9FF8-451DFD89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2149521"/>
            <a:ext cx="2651225" cy="26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E3F84-FFCF-934F-8C96-E9450A87B6F4}"/>
              </a:ext>
            </a:extLst>
          </p:cNvPr>
          <p:cNvSpPr txBox="1"/>
          <p:nvPr/>
        </p:nvSpPr>
        <p:spPr>
          <a:xfrm>
            <a:off x="2328266" y="1400966"/>
            <a:ext cx="433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0031"/>
                </a:solidFill>
              </a:rPr>
              <a:t>Winter NLYT may be full, only had 2 slots before Christmas.</a:t>
            </a:r>
          </a:p>
        </p:txBody>
      </p:sp>
    </p:spTree>
    <p:extLst>
      <p:ext uri="{BB962C8B-B14F-4D97-AF65-F5344CB8AC3E}">
        <p14:creationId xmlns:p14="http://schemas.microsoft.com/office/powerpoint/2010/main" val="2970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 Badge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24D12-80AF-1945-BC9F-AC9599771FED}"/>
              </a:ext>
            </a:extLst>
          </p:cNvPr>
          <p:cNvSpPr txBox="1"/>
          <p:nvPr/>
        </p:nvSpPr>
        <p:spPr>
          <a:xfrm>
            <a:off x="3304174" y="2761726"/>
            <a:ext cx="4652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2022 Wood Badge Course 14-122</a:t>
            </a:r>
            <a:br>
              <a:rPr lang="en-US" sz="1600" dirty="0"/>
            </a:br>
            <a:r>
              <a:rPr lang="en-US" sz="1600" dirty="0"/>
              <a:t>April 8-10, Camp Comer </a:t>
            </a:r>
          </a:p>
          <a:p>
            <a:r>
              <a:rPr lang="en-US" sz="1600" dirty="0"/>
              <a:t>April 30- May 1 2022, Camp Jackson</a:t>
            </a:r>
          </a:p>
          <a:p>
            <a:br>
              <a:rPr lang="en-US" sz="1600" dirty="0"/>
            </a:br>
            <a:r>
              <a:rPr lang="en-US" sz="1600" dirty="0"/>
              <a:t>Cost: $250</a:t>
            </a:r>
          </a:p>
          <a:p>
            <a:r>
              <a:rPr lang="en-US" sz="1600" dirty="0"/>
              <a:t>Scoutmaster Ron Moore</a:t>
            </a:r>
          </a:p>
          <a:p>
            <a:r>
              <a:rPr lang="en-US" sz="1600" dirty="0"/>
              <a:t>Email: </a:t>
            </a:r>
            <a:r>
              <a:rPr lang="en-US" sz="1600" dirty="0">
                <a:hlinkClick r:id="rId2"/>
              </a:rPr>
              <a:t>SMWB14122@gmail.com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FD584-9F7E-BF44-8972-8B2472A3F268}"/>
              </a:ext>
            </a:extLst>
          </p:cNvPr>
          <p:cNvSpPr/>
          <p:nvPr/>
        </p:nvSpPr>
        <p:spPr>
          <a:xfrm>
            <a:off x="2530888" y="5240083"/>
            <a:ext cx="3776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https://1bsa.org/</a:t>
            </a:r>
            <a:r>
              <a:rPr lang="en-US" dirty="0" err="1">
                <a:solidFill>
                  <a:srgbClr val="0432FF"/>
                </a:solidFill>
              </a:rPr>
              <a:t>woodbadge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0DB8262-9B4A-7E4C-B248-8A892186A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6" y="2349106"/>
            <a:ext cx="2558020" cy="24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671</Words>
  <Application>Microsoft Macintosh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</vt:lpstr>
      <vt:lpstr>Lucida Grande</vt:lpstr>
      <vt:lpstr>Office Theme</vt:lpstr>
      <vt:lpstr>PowerPoint Presentation</vt:lpstr>
      <vt:lpstr>Recharter Status</vt:lpstr>
      <vt:lpstr>Recharter and United Methodists</vt:lpstr>
      <vt:lpstr>Program Planning Year</vt:lpstr>
      <vt:lpstr>District Banquet</vt:lpstr>
      <vt:lpstr>Spring Camporee</vt:lpstr>
      <vt:lpstr>Cub Adventure Weekend</vt:lpstr>
      <vt:lpstr>NYLT</vt:lpstr>
      <vt:lpstr>Wood Badge</vt:lpstr>
      <vt:lpstr>Upcoming Opportunities</vt:lpstr>
      <vt:lpstr>Invitation Manager</vt:lpstr>
      <vt:lpstr>Application Manager</vt:lpstr>
      <vt:lpstr>District Membership Totals</vt:lpstr>
      <vt:lpstr>Advancement</vt:lpstr>
      <vt:lpstr>Advancement</vt:lpstr>
      <vt:lpstr>Training</vt:lpstr>
      <vt:lpstr>Expired YPT</vt:lpstr>
      <vt:lpstr>Remember Why We Do This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Morrow</dc:creator>
  <cp:lastModifiedBy>Vincent Lambert</cp:lastModifiedBy>
  <cp:revision>77</cp:revision>
  <dcterms:created xsi:type="dcterms:W3CDTF">2011-01-11T15:53:32Z</dcterms:created>
  <dcterms:modified xsi:type="dcterms:W3CDTF">2022-01-07T01:34:28Z</dcterms:modified>
</cp:coreProperties>
</file>