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64" r:id="rId5"/>
  </p:sldMasterIdLst>
  <p:notesMasterIdLst>
    <p:notesMasterId r:id="rId37"/>
  </p:notesMasterIdLst>
  <p:sldIdLst>
    <p:sldId id="271" r:id="rId6"/>
    <p:sldId id="303" r:id="rId7"/>
    <p:sldId id="322" r:id="rId8"/>
    <p:sldId id="328" r:id="rId9"/>
    <p:sldId id="300" r:id="rId10"/>
    <p:sldId id="313" r:id="rId11"/>
    <p:sldId id="324" r:id="rId12"/>
    <p:sldId id="325" r:id="rId13"/>
    <p:sldId id="326" r:id="rId14"/>
    <p:sldId id="314" r:id="rId15"/>
    <p:sldId id="298" r:id="rId16"/>
    <p:sldId id="289" r:id="rId17"/>
    <p:sldId id="329" r:id="rId18"/>
    <p:sldId id="316" r:id="rId19"/>
    <p:sldId id="304" r:id="rId20"/>
    <p:sldId id="305" r:id="rId21"/>
    <p:sldId id="315" r:id="rId22"/>
    <p:sldId id="332" r:id="rId23"/>
    <p:sldId id="333" r:id="rId24"/>
    <p:sldId id="291" r:id="rId25"/>
    <p:sldId id="334" r:id="rId26"/>
    <p:sldId id="335" r:id="rId27"/>
    <p:sldId id="337" r:id="rId28"/>
    <p:sldId id="338" r:id="rId29"/>
    <p:sldId id="339" r:id="rId30"/>
    <p:sldId id="342" r:id="rId31"/>
    <p:sldId id="341" r:id="rId32"/>
    <p:sldId id="320" r:id="rId33"/>
    <p:sldId id="306" r:id="rId34"/>
    <p:sldId id="309" r:id="rId35"/>
    <p:sldId id="266"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DDDDDD"/>
    <a:srgbClr val="D0203C"/>
    <a:srgbClr val="D01D1D"/>
    <a:srgbClr val="D02637"/>
    <a:srgbClr val="D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C68E7-271D-409D-A3F6-FD01B12FCC96}" v="7" dt="2019-09-17T15:36:26.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3333" autoAdjust="0"/>
  </p:normalViewPr>
  <p:slideViewPr>
    <p:cSldViewPr snapToGrid="0" snapToObjects="1">
      <p:cViewPr varScale="1">
        <p:scale>
          <a:sx n="78" d="100"/>
          <a:sy n="78" d="100"/>
        </p:scale>
        <p:origin x="8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Dutson" userId="ad195f36-2080-430e-a439-445f71a73adf" providerId="ADAL" clId="{1D8C68E7-271D-409D-A3F6-FD01B12FCC96}"/>
    <pc:docChg chg="custSel addSld modSld sldOrd modNotesMaster">
      <pc:chgData name="Nathan Dutson" userId="ad195f36-2080-430e-a439-445f71a73adf" providerId="ADAL" clId="{1D8C68E7-271D-409D-A3F6-FD01B12FCC96}" dt="2019-09-25T20:16:32.623" v="1786" actId="20577"/>
      <pc:docMkLst>
        <pc:docMk/>
      </pc:docMkLst>
      <pc:sldChg chg="modNotes">
        <pc:chgData name="Nathan Dutson" userId="ad195f36-2080-430e-a439-445f71a73adf" providerId="ADAL" clId="{1D8C68E7-271D-409D-A3F6-FD01B12FCC96}" dt="2019-09-06T13:31:01.477" v="0"/>
        <pc:sldMkLst>
          <pc:docMk/>
          <pc:sldMk cId="2166186533" sldId="289"/>
        </pc:sldMkLst>
      </pc:sldChg>
      <pc:sldChg chg="modNotes">
        <pc:chgData name="Nathan Dutson" userId="ad195f36-2080-430e-a439-445f71a73adf" providerId="ADAL" clId="{1D8C68E7-271D-409D-A3F6-FD01B12FCC96}" dt="2019-09-06T13:31:01.477" v="0"/>
        <pc:sldMkLst>
          <pc:docMk/>
          <pc:sldMk cId="3577024996" sldId="291"/>
        </pc:sldMkLst>
      </pc:sldChg>
      <pc:sldChg chg="modNotes">
        <pc:chgData name="Nathan Dutson" userId="ad195f36-2080-430e-a439-445f71a73adf" providerId="ADAL" clId="{1D8C68E7-271D-409D-A3F6-FD01B12FCC96}" dt="2019-09-06T13:31:01.477" v="0"/>
        <pc:sldMkLst>
          <pc:docMk/>
          <pc:sldMk cId="4158282624" sldId="298"/>
        </pc:sldMkLst>
      </pc:sldChg>
      <pc:sldChg chg="modNotes">
        <pc:chgData name="Nathan Dutson" userId="ad195f36-2080-430e-a439-445f71a73adf" providerId="ADAL" clId="{1D8C68E7-271D-409D-A3F6-FD01B12FCC96}" dt="2019-09-06T13:31:01.477" v="0"/>
        <pc:sldMkLst>
          <pc:docMk/>
          <pc:sldMk cId="287271906" sldId="300"/>
        </pc:sldMkLst>
      </pc:sldChg>
      <pc:sldChg chg="modNotes">
        <pc:chgData name="Nathan Dutson" userId="ad195f36-2080-430e-a439-445f71a73adf" providerId="ADAL" clId="{1D8C68E7-271D-409D-A3F6-FD01B12FCC96}" dt="2019-09-06T13:31:01.477" v="0"/>
        <pc:sldMkLst>
          <pc:docMk/>
          <pc:sldMk cId="1511024843" sldId="303"/>
        </pc:sldMkLst>
      </pc:sldChg>
      <pc:sldChg chg="modNotes">
        <pc:chgData name="Nathan Dutson" userId="ad195f36-2080-430e-a439-445f71a73adf" providerId="ADAL" clId="{1D8C68E7-271D-409D-A3F6-FD01B12FCC96}" dt="2019-09-06T13:31:01.477" v="0"/>
        <pc:sldMkLst>
          <pc:docMk/>
          <pc:sldMk cId="2735823179" sldId="304"/>
        </pc:sldMkLst>
      </pc:sldChg>
      <pc:sldChg chg="modNotes">
        <pc:chgData name="Nathan Dutson" userId="ad195f36-2080-430e-a439-445f71a73adf" providerId="ADAL" clId="{1D8C68E7-271D-409D-A3F6-FD01B12FCC96}" dt="2019-09-06T13:31:01.477" v="0"/>
        <pc:sldMkLst>
          <pc:docMk/>
          <pc:sldMk cId="238159769" sldId="305"/>
        </pc:sldMkLst>
      </pc:sldChg>
      <pc:sldChg chg="modNotes">
        <pc:chgData name="Nathan Dutson" userId="ad195f36-2080-430e-a439-445f71a73adf" providerId="ADAL" clId="{1D8C68E7-271D-409D-A3F6-FD01B12FCC96}" dt="2019-09-06T13:31:01.477" v="0"/>
        <pc:sldMkLst>
          <pc:docMk/>
          <pc:sldMk cId="3957476244" sldId="306"/>
        </pc:sldMkLst>
      </pc:sldChg>
      <pc:sldChg chg="modNotes">
        <pc:chgData name="Nathan Dutson" userId="ad195f36-2080-430e-a439-445f71a73adf" providerId="ADAL" clId="{1D8C68E7-271D-409D-A3F6-FD01B12FCC96}" dt="2019-09-06T13:31:01.477" v="0"/>
        <pc:sldMkLst>
          <pc:docMk/>
          <pc:sldMk cId="1078929998" sldId="309"/>
        </pc:sldMkLst>
      </pc:sldChg>
      <pc:sldChg chg="modNotes">
        <pc:chgData name="Nathan Dutson" userId="ad195f36-2080-430e-a439-445f71a73adf" providerId="ADAL" clId="{1D8C68E7-271D-409D-A3F6-FD01B12FCC96}" dt="2019-09-06T13:31:01.477" v="0"/>
        <pc:sldMkLst>
          <pc:docMk/>
          <pc:sldMk cId="2885796007" sldId="313"/>
        </pc:sldMkLst>
      </pc:sldChg>
      <pc:sldChg chg="modNotes">
        <pc:chgData name="Nathan Dutson" userId="ad195f36-2080-430e-a439-445f71a73adf" providerId="ADAL" clId="{1D8C68E7-271D-409D-A3F6-FD01B12FCC96}" dt="2019-09-06T13:31:01.477" v="0"/>
        <pc:sldMkLst>
          <pc:docMk/>
          <pc:sldMk cId="1000646509" sldId="314"/>
        </pc:sldMkLst>
      </pc:sldChg>
      <pc:sldChg chg="modNotes">
        <pc:chgData name="Nathan Dutson" userId="ad195f36-2080-430e-a439-445f71a73adf" providerId="ADAL" clId="{1D8C68E7-271D-409D-A3F6-FD01B12FCC96}" dt="2019-09-06T13:31:01.477" v="0"/>
        <pc:sldMkLst>
          <pc:docMk/>
          <pc:sldMk cId="534682234" sldId="315"/>
        </pc:sldMkLst>
      </pc:sldChg>
      <pc:sldChg chg="modSp modNotes modNotesTx">
        <pc:chgData name="Nathan Dutson" userId="ad195f36-2080-430e-a439-445f71a73adf" providerId="ADAL" clId="{1D8C68E7-271D-409D-A3F6-FD01B12FCC96}" dt="2019-09-25T20:16:32.623" v="1786" actId="20577"/>
        <pc:sldMkLst>
          <pc:docMk/>
          <pc:sldMk cId="63029840" sldId="316"/>
        </pc:sldMkLst>
        <pc:spChg chg="mod">
          <ac:chgData name="Nathan Dutson" userId="ad195f36-2080-430e-a439-445f71a73adf" providerId="ADAL" clId="{1D8C68E7-271D-409D-A3F6-FD01B12FCC96}" dt="2019-09-25T20:16:32.623" v="1786" actId="20577"/>
          <ac:spMkLst>
            <pc:docMk/>
            <pc:sldMk cId="63029840" sldId="316"/>
            <ac:spMk id="6" creationId="{C3FDB3D6-410D-4522-8ED6-CEF48D6D60FA}"/>
          </ac:spMkLst>
        </pc:spChg>
      </pc:sldChg>
      <pc:sldChg chg="modNotes">
        <pc:chgData name="Nathan Dutson" userId="ad195f36-2080-430e-a439-445f71a73adf" providerId="ADAL" clId="{1D8C68E7-271D-409D-A3F6-FD01B12FCC96}" dt="2019-09-06T13:31:01.477" v="0"/>
        <pc:sldMkLst>
          <pc:docMk/>
          <pc:sldMk cId="1893735398" sldId="320"/>
        </pc:sldMkLst>
      </pc:sldChg>
      <pc:sldChg chg="modNotes">
        <pc:chgData name="Nathan Dutson" userId="ad195f36-2080-430e-a439-445f71a73adf" providerId="ADAL" clId="{1D8C68E7-271D-409D-A3F6-FD01B12FCC96}" dt="2019-09-06T13:31:01.477" v="0"/>
        <pc:sldMkLst>
          <pc:docMk/>
          <pc:sldMk cId="2270065580" sldId="322"/>
        </pc:sldMkLst>
      </pc:sldChg>
      <pc:sldChg chg="modNotes">
        <pc:chgData name="Nathan Dutson" userId="ad195f36-2080-430e-a439-445f71a73adf" providerId="ADAL" clId="{1D8C68E7-271D-409D-A3F6-FD01B12FCC96}" dt="2019-09-06T13:31:01.477" v="0"/>
        <pc:sldMkLst>
          <pc:docMk/>
          <pc:sldMk cId="258553974" sldId="334"/>
        </pc:sldMkLst>
      </pc:sldChg>
      <pc:sldChg chg="modNotes">
        <pc:chgData name="Nathan Dutson" userId="ad195f36-2080-430e-a439-445f71a73adf" providerId="ADAL" clId="{1D8C68E7-271D-409D-A3F6-FD01B12FCC96}" dt="2019-09-06T13:31:01.477" v="0"/>
        <pc:sldMkLst>
          <pc:docMk/>
          <pc:sldMk cId="2408598385" sldId="335"/>
        </pc:sldMkLst>
      </pc:sldChg>
      <pc:sldChg chg="modNotes">
        <pc:chgData name="Nathan Dutson" userId="ad195f36-2080-430e-a439-445f71a73adf" providerId="ADAL" clId="{1D8C68E7-271D-409D-A3F6-FD01B12FCC96}" dt="2019-09-06T13:31:01.477" v="0"/>
        <pc:sldMkLst>
          <pc:docMk/>
          <pc:sldMk cId="3884254051" sldId="337"/>
        </pc:sldMkLst>
      </pc:sldChg>
      <pc:sldChg chg="modNotes">
        <pc:chgData name="Nathan Dutson" userId="ad195f36-2080-430e-a439-445f71a73adf" providerId="ADAL" clId="{1D8C68E7-271D-409D-A3F6-FD01B12FCC96}" dt="2019-09-06T13:31:01.477" v="0"/>
        <pc:sldMkLst>
          <pc:docMk/>
          <pc:sldMk cId="4169482848" sldId="338"/>
        </pc:sldMkLst>
      </pc:sldChg>
      <pc:sldChg chg="modNotes">
        <pc:chgData name="Nathan Dutson" userId="ad195f36-2080-430e-a439-445f71a73adf" providerId="ADAL" clId="{1D8C68E7-271D-409D-A3F6-FD01B12FCC96}" dt="2019-09-06T13:31:01.477" v="0"/>
        <pc:sldMkLst>
          <pc:docMk/>
          <pc:sldMk cId="4175998755" sldId="339"/>
        </pc:sldMkLst>
      </pc:sldChg>
      <pc:sldChg chg="modNotes">
        <pc:chgData name="Nathan Dutson" userId="ad195f36-2080-430e-a439-445f71a73adf" providerId="ADAL" clId="{1D8C68E7-271D-409D-A3F6-FD01B12FCC96}" dt="2019-09-06T13:31:01.477" v="0"/>
        <pc:sldMkLst>
          <pc:docMk/>
          <pc:sldMk cId="1814488343" sldId="341"/>
        </pc:sldMkLst>
      </pc:sldChg>
      <pc:sldChg chg="modSp add ord modNotesTx">
        <pc:chgData name="Nathan Dutson" userId="ad195f36-2080-430e-a439-445f71a73adf" providerId="ADAL" clId="{1D8C68E7-271D-409D-A3F6-FD01B12FCC96}" dt="2019-09-25T20:14:48.021" v="1618" actId="20577"/>
        <pc:sldMkLst>
          <pc:docMk/>
          <pc:sldMk cId="3404703709" sldId="342"/>
        </pc:sldMkLst>
        <pc:spChg chg="mod">
          <ac:chgData name="Nathan Dutson" userId="ad195f36-2080-430e-a439-445f71a73adf" providerId="ADAL" clId="{1D8C68E7-271D-409D-A3F6-FD01B12FCC96}" dt="2019-09-25T20:14:20.949" v="1540" actId="20577"/>
          <ac:spMkLst>
            <pc:docMk/>
            <pc:sldMk cId="3404703709" sldId="342"/>
            <ac:spMk id="5" creationId="{00000000-0000-0000-0000-000000000000}"/>
          </ac:spMkLst>
        </pc:spChg>
      </pc:sldChg>
    </pc:docChg>
  </pc:docChgLst>
  <pc:docChgLst>
    <pc:chgData name="Nathan Dutson" userId="ad195f36-2080-430e-a439-445f71a73adf" providerId="ADAL" clId="{258B7346-83CC-4407-85EB-FA19C832D976}"/>
    <pc:docChg chg="undo redo custSel delSld modSld">
      <pc:chgData name="Nathan Dutson" userId="ad195f36-2080-430e-a439-445f71a73adf" providerId="ADAL" clId="{258B7346-83CC-4407-85EB-FA19C832D976}" dt="2019-09-05T22:58:07.790" v="1850" actId="115"/>
      <pc:docMkLst>
        <pc:docMk/>
      </pc:docMkLst>
      <pc:sldChg chg="addSp modSp modNotesTx">
        <pc:chgData name="Nathan Dutson" userId="ad195f36-2080-430e-a439-445f71a73adf" providerId="ADAL" clId="{258B7346-83CC-4407-85EB-FA19C832D976}" dt="2019-09-05T22:43:23.118" v="501" actId="14100"/>
        <pc:sldMkLst>
          <pc:docMk/>
          <pc:sldMk cId="3577024996" sldId="291"/>
        </pc:sldMkLst>
        <pc:spChg chg="add mod">
          <ac:chgData name="Nathan Dutson" userId="ad195f36-2080-430e-a439-445f71a73adf" providerId="ADAL" clId="{258B7346-83CC-4407-85EB-FA19C832D976}" dt="2019-09-05T22:43:02.132" v="496" actId="14100"/>
          <ac:spMkLst>
            <pc:docMk/>
            <pc:sldMk cId="3577024996" sldId="291"/>
            <ac:spMk id="3" creationId="{0E99959B-D1EE-4825-B5B0-1FF11905C099}"/>
          </ac:spMkLst>
        </pc:spChg>
        <pc:spChg chg="add mod">
          <ac:chgData name="Nathan Dutson" userId="ad195f36-2080-430e-a439-445f71a73adf" providerId="ADAL" clId="{258B7346-83CC-4407-85EB-FA19C832D976}" dt="2019-09-05T22:43:23.118" v="501" actId="14100"/>
          <ac:spMkLst>
            <pc:docMk/>
            <pc:sldMk cId="3577024996" sldId="291"/>
            <ac:spMk id="7" creationId="{E12A7376-52F5-4B76-A414-8EA3F8EEFE1C}"/>
          </ac:spMkLst>
        </pc:spChg>
      </pc:sldChg>
      <pc:sldChg chg="modNotesTx">
        <pc:chgData name="Nathan Dutson" userId="ad195f36-2080-430e-a439-445f71a73adf" providerId="ADAL" clId="{258B7346-83CC-4407-85EB-FA19C832D976}" dt="2019-09-05T22:33:26.166" v="5" actId="20577"/>
        <pc:sldMkLst>
          <pc:docMk/>
          <pc:sldMk cId="287271906" sldId="300"/>
        </pc:sldMkLst>
      </pc:sldChg>
      <pc:sldChg chg="modSp modNotesTx">
        <pc:chgData name="Nathan Dutson" userId="ad195f36-2080-430e-a439-445f71a73adf" providerId="ADAL" clId="{258B7346-83CC-4407-85EB-FA19C832D976}" dt="2019-09-05T22:38:31.735" v="157" actId="20577"/>
        <pc:sldMkLst>
          <pc:docMk/>
          <pc:sldMk cId="2735823179" sldId="304"/>
        </pc:sldMkLst>
        <pc:spChg chg="mod">
          <ac:chgData name="Nathan Dutson" userId="ad195f36-2080-430e-a439-445f71a73adf" providerId="ADAL" clId="{258B7346-83CC-4407-85EB-FA19C832D976}" dt="2019-09-05T22:37:59.069" v="140" actId="14100"/>
          <ac:spMkLst>
            <pc:docMk/>
            <pc:sldMk cId="2735823179" sldId="304"/>
            <ac:spMk id="4" creationId="{0B127E6D-125A-4C4A-9034-05C7B8E413A0}"/>
          </ac:spMkLst>
        </pc:spChg>
        <pc:spChg chg="mod">
          <ac:chgData name="Nathan Dutson" userId="ad195f36-2080-430e-a439-445f71a73adf" providerId="ADAL" clId="{258B7346-83CC-4407-85EB-FA19C832D976}" dt="2019-09-05T22:37:35.193" v="137" actId="20577"/>
          <ac:spMkLst>
            <pc:docMk/>
            <pc:sldMk cId="2735823179" sldId="304"/>
            <ac:spMk id="6" creationId="{C3FDB3D6-410D-4522-8ED6-CEF48D6D60FA}"/>
          </ac:spMkLst>
        </pc:spChg>
      </pc:sldChg>
      <pc:sldChg chg="modNotesTx">
        <pc:chgData name="Nathan Dutson" userId="ad195f36-2080-430e-a439-445f71a73adf" providerId="ADAL" clId="{258B7346-83CC-4407-85EB-FA19C832D976}" dt="2019-09-05T22:39:52.854" v="483" actId="20577"/>
        <pc:sldMkLst>
          <pc:docMk/>
          <pc:sldMk cId="238159769" sldId="305"/>
        </pc:sldMkLst>
      </pc:sldChg>
      <pc:sldChg chg="modSp">
        <pc:chgData name="Nathan Dutson" userId="ad195f36-2080-430e-a439-445f71a73adf" providerId="ADAL" clId="{258B7346-83CC-4407-85EB-FA19C832D976}" dt="2019-09-05T22:42:43.926" v="491" actId="27636"/>
        <pc:sldMkLst>
          <pc:docMk/>
          <pc:sldMk cId="3957476244" sldId="306"/>
        </pc:sldMkLst>
        <pc:spChg chg="mod">
          <ac:chgData name="Nathan Dutson" userId="ad195f36-2080-430e-a439-445f71a73adf" providerId="ADAL" clId="{258B7346-83CC-4407-85EB-FA19C832D976}" dt="2019-09-05T22:42:43.926" v="491" actId="27636"/>
          <ac:spMkLst>
            <pc:docMk/>
            <pc:sldMk cId="3957476244" sldId="306"/>
            <ac:spMk id="6" creationId="{C3FDB3D6-410D-4522-8ED6-CEF48D6D60FA}"/>
          </ac:spMkLst>
        </pc:spChg>
      </pc:sldChg>
      <pc:sldChg chg="modSp modNotesTx">
        <pc:chgData name="Nathan Dutson" userId="ad195f36-2080-430e-a439-445f71a73adf" providerId="ADAL" clId="{258B7346-83CC-4407-85EB-FA19C832D976}" dt="2019-09-05T22:58:07.790" v="1850" actId="115"/>
        <pc:sldMkLst>
          <pc:docMk/>
          <pc:sldMk cId="1078929998" sldId="309"/>
        </pc:sldMkLst>
        <pc:spChg chg="mod">
          <ac:chgData name="Nathan Dutson" userId="ad195f36-2080-430e-a439-445f71a73adf" providerId="ADAL" clId="{258B7346-83CC-4407-85EB-FA19C832D976}" dt="2019-09-05T22:57:50.008" v="1849" actId="6549"/>
          <ac:spMkLst>
            <pc:docMk/>
            <pc:sldMk cId="1078929998" sldId="309"/>
            <ac:spMk id="6" creationId="{C3FDB3D6-410D-4522-8ED6-CEF48D6D60FA}"/>
          </ac:spMkLst>
        </pc:spChg>
      </pc:sldChg>
      <pc:sldChg chg="modSp">
        <pc:chgData name="Nathan Dutson" userId="ad195f36-2080-430e-a439-445f71a73adf" providerId="ADAL" clId="{258B7346-83CC-4407-85EB-FA19C832D976}" dt="2019-09-05T22:42:44.020" v="493" actId="27636"/>
        <pc:sldMkLst>
          <pc:docMk/>
          <pc:sldMk cId="1000646509" sldId="314"/>
        </pc:sldMkLst>
        <pc:spChg chg="mod">
          <ac:chgData name="Nathan Dutson" userId="ad195f36-2080-430e-a439-445f71a73adf" providerId="ADAL" clId="{258B7346-83CC-4407-85EB-FA19C832D976}" dt="2019-09-05T22:42:44.020" v="493" actId="27636"/>
          <ac:spMkLst>
            <pc:docMk/>
            <pc:sldMk cId="1000646509" sldId="314"/>
            <ac:spMk id="6" creationId="{C3FDB3D6-410D-4522-8ED6-CEF48D6D60FA}"/>
          </ac:spMkLst>
        </pc:spChg>
      </pc:sldChg>
      <pc:sldChg chg="modSp">
        <pc:chgData name="Nathan Dutson" userId="ad195f36-2080-430e-a439-445f71a73adf" providerId="ADAL" clId="{258B7346-83CC-4407-85EB-FA19C832D976}" dt="2019-09-05T22:36:16.609" v="12" actId="6549"/>
        <pc:sldMkLst>
          <pc:docMk/>
          <pc:sldMk cId="63029840" sldId="316"/>
        </pc:sldMkLst>
        <pc:spChg chg="mod">
          <ac:chgData name="Nathan Dutson" userId="ad195f36-2080-430e-a439-445f71a73adf" providerId="ADAL" clId="{258B7346-83CC-4407-85EB-FA19C832D976}" dt="2019-09-05T22:36:16.609" v="12" actId="6549"/>
          <ac:spMkLst>
            <pc:docMk/>
            <pc:sldMk cId="63029840" sldId="316"/>
            <ac:spMk id="6" creationId="{C3FDB3D6-410D-4522-8ED6-CEF48D6D60FA}"/>
          </ac:spMkLst>
        </pc:spChg>
      </pc:sldChg>
      <pc:sldChg chg="modSp">
        <pc:chgData name="Nathan Dutson" userId="ad195f36-2080-430e-a439-445f71a73adf" providerId="ADAL" clId="{258B7346-83CC-4407-85EB-FA19C832D976}" dt="2019-09-05T22:35:01.194" v="10" actId="20577"/>
        <pc:sldMkLst>
          <pc:docMk/>
          <pc:sldMk cId="733955592" sldId="328"/>
        </pc:sldMkLst>
        <pc:spChg chg="mod">
          <ac:chgData name="Nathan Dutson" userId="ad195f36-2080-430e-a439-445f71a73adf" providerId="ADAL" clId="{258B7346-83CC-4407-85EB-FA19C832D976}" dt="2019-09-05T22:35:01.194" v="10" actId="20577"/>
          <ac:spMkLst>
            <pc:docMk/>
            <pc:sldMk cId="733955592" sldId="328"/>
            <ac:spMk id="3" creationId="{AED082BE-4612-4B48-8BB2-1101AB9AFA3E}"/>
          </ac:spMkLst>
        </pc:spChg>
      </pc:sldChg>
      <pc:sldChg chg="modNotesTx">
        <pc:chgData name="Nathan Dutson" userId="ad195f36-2080-430e-a439-445f71a73adf" providerId="ADAL" clId="{258B7346-83CC-4407-85EB-FA19C832D976}" dt="2019-09-05T22:40:29.744" v="486" actId="6549"/>
        <pc:sldMkLst>
          <pc:docMk/>
          <pc:sldMk cId="3252683596" sldId="333"/>
        </pc:sldMkLst>
      </pc:sldChg>
      <pc:sldChg chg="delSp modNotesTx">
        <pc:chgData name="Nathan Dutson" userId="ad195f36-2080-430e-a439-445f71a73adf" providerId="ADAL" clId="{258B7346-83CC-4407-85EB-FA19C832D976}" dt="2019-09-05T22:47:38.550" v="828" actId="20577"/>
        <pc:sldMkLst>
          <pc:docMk/>
          <pc:sldMk cId="2408598385" sldId="335"/>
        </pc:sldMkLst>
        <pc:spChg chg="del">
          <ac:chgData name="Nathan Dutson" userId="ad195f36-2080-430e-a439-445f71a73adf" providerId="ADAL" clId="{258B7346-83CC-4407-85EB-FA19C832D976}" dt="2019-09-05T22:44:28.428" v="502" actId="478"/>
          <ac:spMkLst>
            <pc:docMk/>
            <pc:sldMk cId="2408598385" sldId="335"/>
            <ac:spMk id="7" creationId="{434F5454-82E2-48EE-8B7A-A2645DDF62C7}"/>
          </ac:spMkLst>
        </pc:spChg>
      </pc:sldChg>
      <pc:sldChg chg="modNotesTx">
        <pc:chgData name="Nathan Dutson" userId="ad195f36-2080-430e-a439-445f71a73adf" providerId="ADAL" clId="{258B7346-83CC-4407-85EB-FA19C832D976}" dt="2019-09-05T22:46:09.866" v="633" actId="6549"/>
        <pc:sldMkLst>
          <pc:docMk/>
          <pc:sldMk cId="3884254051" sldId="337"/>
        </pc:sldMkLst>
      </pc:sldChg>
      <pc:sldChg chg="modNotesTx">
        <pc:chgData name="Nathan Dutson" userId="ad195f36-2080-430e-a439-445f71a73adf" providerId="ADAL" clId="{258B7346-83CC-4407-85EB-FA19C832D976}" dt="2019-09-05T22:48:29.826" v="859" actId="20577"/>
        <pc:sldMkLst>
          <pc:docMk/>
          <pc:sldMk cId="4169482848" sldId="338"/>
        </pc:sldMkLst>
      </pc:sldChg>
      <pc:sldChg chg="modNotesTx">
        <pc:chgData name="Nathan Dutson" userId="ad195f36-2080-430e-a439-445f71a73adf" providerId="ADAL" clId="{258B7346-83CC-4407-85EB-FA19C832D976}" dt="2019-09-05T22:52:22.323" v="1419" actId="20577"/>
        <pc:sldMkLst>
          <pc:docMk/>
          <pc:sldMk cId="4175998755" sldId="339"/>
        </pc:sldMkLst>
      </pc:sldChg>
      <pc:sldChg chg="modNotesTx">
        <pc:chgData name="Nathan Dutson" userId="ad195f36-2080-430e-a439-445f71a73adf" providerId="ADAL" clId="{258B7346-83CC-4407-85EB-FA19C832D976}" dt="2019-09-05T22:53:29.759" v="1491" actId="20577"/>
        <pc:sldMkLst>
          <pc:docMk/>
          <pc:sldMk cId="1814488343"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118A4D0D-235F-4093-858F-527EC10F5782}" type="datetimeFigureOut">
              <a:rPr lang="en-US" smtClean="0"/>
              <a:t>9/25/2019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7386009A-5D58-414C-9C36-9E437C4C7E90}" type="slidenum">
              <a:rPr lang="en-US" smtClean="0"/>
              <a:t>‹#›</a:t>
            </a:fld>
            <a:endParaRPr lang="en-US"/>
          </a:p>
        </p:txBody>
      </p:sp>
    </p:spTree>
    <p:extLst>
      <p:ext uri="{BB962C8B-B14F-4D97-AF65-F5344CB8AC3E}">
        <p14:creationId xmlns:p14="http://schemas.microsoft.com/office/powerpoint/2010/main" val="312423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to the re-charter training. Start on time and end on time. This training should last approximately and hour and 15 minutes. </a:t>
            </a:r>
          </a:p>
          <a:p>
            <a:endParaRPr lang="en-US" dirty="0"/>
          </a:p>
          <a:p>
            <a:r>
              <a:rPr lang="en-US" dirty="0"/>
              <a:t>Introduce self, commissioners and other district leaders in the room. </a:t>
            </a:r>
          </a:p>
          <a:p>
            <a:endParaRPr lang="en-US" dirty="0"/>
          </a:p>
          <a:p>
            <a:r>
              <a:rPr lang="en-US" dirty="0"/>
              <a:t>Ask people to hold their questions until the end of the training. </a:t>
            </a:r>
          </a:p>
        </p:txBody>
      </p:sp>
      <p:sp>
        <p:nvSpPr>
          <p:cNvPr id="4" name="Slide Number Placeholder 3"/>
          <p:cNvSpPr>
            <a:spLocks noGrp="1"/>
          </p:cNvSpPr>
          <p:nvPr>
            <p:ph type="sldNum" sz="quarter" idx="5"/>
          </p:nvPr>
        </p:nvSpPr>
        <p:spPr/>
        <p:txBody>
          <a:bodyPr/>
          <a:lstStyle/>
          <a:p>
            <a:fld id="{7386009A-5D58-414C-9C36-9E437C4C7E90}" type="slidenum">
              <a:rPr lang="en-US" smtClean="0"/>
              <a:t>1</a:t>
            </a:fld>
            <a:endParaRPr lang="en-US"/>
          </a:p>
        </p:txBody>
      </p:sp>
    </p:spTree>
    <p:extLst>
      <p:ext uri="{BB962C8B-B14F-4D97-AF65-F5344CB8AC3E}">
        <p14:creationId xmlns:p14="http://schemas.microsoft.com/office/powerpoint/2010/main" val="363975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Once the roster is loaded you have a working copy of the re-charter. You can make changes, save things, leave, come back, etc. nothing will take effect until you click “submit” </a:t>
            </a:r>
          </a:p>
          <a:p>
            <a:endParaRPr lang="en-US" dirty="0"/>
          </a:p>
          <a:p>
            <a:r>
              <a:rPr lang="en-US" dirty="0"/>
              <a:t>If an application comes across the front desk of the office, it will show up in the recharter but only after you click “Update Unit Roster” </a:t>
            </a:r>
          </a:p>
          <a:p>
            <a:endParaRPr lang="en-US" dirty="0"/>
          </a:p>
          <a:p>
            <a:r>
              <a:rPr lang="en-US" dirty="0"/>
              <a:t>It’s a good idea to click this each time you log in. </a:t>
            </a:r>
          </a:p>
          <a:p>
            <a:endParaRPr lang="en-US" dirty="0"/>
          </a:p>
          <a:p>
            <a:r>
              <a:rPr lang="en-US" dirty="0"/>
              <a:t>Once you submit the re-charter to council, any application that we have in hand will be added to the re-charter after the recharter is posted. You may receive a call stating that not enough money was collected for the youth or adult if that person didn’t submit enough money to get them through the re-charter process. </a:t>
            </a:r>
          </a:p>
        </p:txBody>
      </p:sp>
      <p:sp>
        <p:nvSpPr>
          <p:cNvPr id="4" name="Slide Number Placeholder 3"/>
          <p:cNvSpPr>
            <a:spLocks noGrp="1"/>
          </p:cNvSpPr>
          <p:nvPr>
            <p:ph type="sldNum" sz="quarter" idx="10"/>
          </p:nvPr>
        </p:nvSpPr>
        <p:spPr/>
        <p:txBody>
          <a:bodyPr/>
          <a:lstStyle/>
          <a:p>
            <a:fld id="{442CDD90-F3C7-496F-B1B7-88F219263A2D}" type="slidenum">
              <a:rPr lang="en-US" smtClean="0"/>
              <a:t>10</a:t>
            </a:fld>
            <a:endParaRPr lang="en-US" dirty="0"/>
          </a:p>
        </p:txBody>
      </p:sp>
    </p:spTree>
    <p:extLst>
      <p:ext uri="{BB962C8B-B14F-4D97-AF65-F5344CB8AC3E}">
        <p14:creationId xmlns:p14="http://schemas.microsoft.com/office/powerpoint/2010/main" val="394865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Continue to follow the online steps listed above. </a:t>
            </a:r>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11</a:t>
            </a:fld>
            <a:endParaRPr lang="en-US" dirty="0"/>
          </a:p>
        </p:txBody>
      </p:sp>
    </p:spTree>
    <p:extLst>
      <p:ext uri="{BB962C8B-B14F-4D97-AF65-F5344CB8AC3E}">
        <p14:creationId xmlns:p14="http://schemas.microsoft.com/office/powerpoint/2010/main" val="15209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endParaRPr lang="en-US" dirty="0"/>
          </a:p>
          <a:p>
            <a:r>
              <a:rPr lang="en-US" dirty="0"/>
              <a:t>You won’t be able to use this unless you have administrative rights to the other unit. Just ignore it, it’s a hassle and doesn’t save any time. Evan if it is used correctly, the youth will need to submit a new application with the new unit anyway so this feature is really pretty useless. </a:t>
            </a:r>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12</a:t>
            </a:fld>
            <a:endParaRPr lang="en-US" dirty="0"/>
          </a:p>
        </p:txBody>
      </p:sp>
    </p:spTree>
    <p:extLst>
      <p:ext uri="{BB962C8B-B14F-4D97-AF65-F5344CB8AC3E}">
        <p14:creationId xmlns:p14="http://schemas.microsoft.com/office/powerpoint/2010/main" val="191591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print a draft version of your roster which will allow you to take notes and track what you’ve collected. </a:t>
            </a:r>
          </a:p>
        </p:txBody>
      </p:sp>
      <p:sp>
        <p:nvSpPr>
          <p:cNvPr id="4" name="Slide Number Placeholder 3"/>
          <p:cNvSpPr>
            <a:spLocks noGrp="1"/>
          </p:cNvSpPr>
          <p:nvPr>
            <p:ph type="sldNum" sz="quarter" idx="5"/>
          </p:nvPr>
        </p:nvSpPr>
        <p:spPr/>
        <p:txBody>
          <a:bodyPr/>
          <a:lstStyle/>
          <a:p>
            <a:fld id="{7386009A-5D58-414C-9C36-9E437C4C7E90}" type="slidenum">
              <a:rPr lang="en-US" smtClean="0"/>
              <a:t>13</a:t>
            </a:fld>
            <a:endParaRPr lang="en-US"/>
          </a:p>
        </p:txBody>
      </p:sp>
    </p:spTree>
    <p:extLst>
      <p:ext uri="{BB962C8B-B14F-4D97-AF65-F5344CB8AC3E}">
        <p14:creationId xmlns:p14="http://schemas.microsoft.com/office/powerpoint/2010/main" val="1559678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This is the hard part. You must find out who is re-chartering and collect their fees. This can be done at a unit meeting or via phone calls etc. </a:t>
            </a:r>
          </a:p>
          <a:p>
            <a:endParaRPr lang="en-US" dirty="0"/>
          </a:p>
          <a:p>
            <a:r>
              <a:rPr lang="en-US" dirty="0"/>
              <a:t>The Chartered Organization should be paying the $40 liability insurance fee. </a:t>
            </a:r>
          </a:p>
          <a:p>
            <a:endParaRPr lang="en-US" dirty="0"/>
          </a:p>
          <a:p>
            <a:endParaRPr lang="en-US" dirty="0"/>
          </a:p>
          <a:p>
            <a:r>
              <a:rPr lang="en-US" dirty="0"/>
              <a:t>As of 9.17.19 Fees are : $33 a person / $40 liability insurance / $12 Boy’s Life Magazine. These fees will change. </a:t>
            </a:r>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14</a:t>
            </a:fld>
            <a:endParaRPr lang="en-US" dirty="0"/>
          </a:p>
        </p:txBody>
      </p:sp>
    </p:spTree>
    <p:extLst>
      <p:ext uri="{BB962C8B-B14F-4D97-AF65-F5344CB8AC3E}">
        <p14:creationId xmlns:p14="http://schemas.microsoft.com/office/powerpoint/2010/main" val="412162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highly prefer that all adults create a my.scouting.org account and complete youth protection online. There are computers available at the office for those who need help. This can also be done via a smart phone or device. </a:t>
            </a:r>
          </a:p>
          <a:p>
            <a:endParaRPr lang="en-US" dirty="0"/>
          </a:p>
          <a:p>
            <a:r>
              <a:rPr lang="en-US" dirty="0"/>
              <a:t>By doing it online, the person creates an account, enters an e-mail address and gets reminder e-mails stating that they have completed the training or that they need to re-take the training in the future. It also gives them access to the many tools available to them via my.scouting.org. </a:t>
            </a:r>
          </a:p>
          <a:p>
            <a:endParaRPr lang="en-US" dirty="0"/>
          </a:p>
          <a:p>
            <a:r>
              <a:rPr lang="en-US" dirty="0"/>
              <a:t>Each district is holding a youth protection training at their Roundtables in November for those who need it, but we prefer this be taken online. </a:t>
            </a:r>
          </a:p>
        </p:txBody>
      </p:sp>
      <p:sp>
        <p:nvSpPr>
          <p:cNvPr id="4" name="Slide Number Placeholder 3"/>
          <p:cNvSpPr>
            <a:spLocks noGrp="1"/>
          </p:cNvSpPr>
          <p:nvPr>
            <p:ph type="sldNum" sz="quarter" idx="10"/>
          </p:nvPr>
        </p:nvSpPr>
        <p:spPr/>
        <p:txBody>
          <a:bodyPr/>
          <a:lstStyle/>
          <a:p>
            <a:fld id="{442CDD90-F3C7-496F-B1B7-88F219263A2D}" type="slidenum">
              <a:rPr lang="en-US" smtClean="0"/>
              <a:t>15</a:t>
            </a:fld>
            <a:endParaRPr lang="en-US" dirty="0"/>
          </a:p>
        </p:txBody>
      </p:sp>
    </p:spTree>
    <p:extLst>
      <p:ext uri="{BB962C8B-B14F-4D97-AF65-F5344CB8AC3E}">
        <p14:creationId xmlns:p14="http://schemas.microsoft.com/office/powerpoint/2010/main" val="424657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Read Slide. </a:t>
            </a:r>
          </a:p>
          <a:p>
            <a:endParaRPr lang="en-US" dirty="0"/>
          </a:p>
          <a:p>
            <a:r>
              <a:rPr lang="en-US" dirty="0"/>
              <a:t>The Key is to register leaders where they should be registered. Alumni Scouters or Scouters who aren’t active in the unit should be registered as Unit Scouter Reserve. </a:t>
            </a:r>
          </a:p>
          <a:p>
            <a:endParaRPr lang="en-US" dirty="0"/>
          </a:p>
          <a:p>
            <a:r>
              <a:rPr lang="en-US" dirty="0"/>
              <a:t>College Scouter reserve is for Young Adults 18+ who grew up in the unit but are off at collage and don’t want their membership to lapse. </a:t>
            </a:r>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16</a:t>
            </a:fld>
            <a:endParaRPr lang="en-US" dirty="0"/>
          </a:p>
        </p:txBody>
      </p:sp>
    </p:spTree>
    <p:extLst>
      <p:ext uri="{BB962C8B-B14F-4D97-AF65-F5344CB8AC3E}">
        <p14:creationId xmlns:p14="http://schemas.microsoft.com/office/powerpoint/2010/main" val="286582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After you have collected all of the information, that information needs to be entered into the re-charter system. This can be time consuming so it is recommended to get all youth and adult app’s to the office ASAP and let the office do the data entry. They are currently operating at same day or next day entry as long as the app’s are not incomplete when they are turned in. </a:t>
            </a:r>
          </a:p>
          <a:p>
            <a:endParaRPr lang="en-US" dirty="0"/>
          </a:p>
          <a:p>
            <a:r>
              <a:rPr lang="en-US" dirty="0"/>
              <a:t>After your roster has been updated, you will click “Check Roster” This will check the roster for any errors. If it finds any errors, those errors must be fixed before you can continue. The most common errors are: Adults without youth protection; not having enough adults and not have adults in the correct positions. </a:t>
            </a:r>
          </a:p>
          <a:p>
            <a:endParaRPr lang="en-US" dirty="0"/>
          </a:p>
          <a:p>
            <a:r>
              <a:rPr lang="en-US" dirty="0"/>
              <a:t>Warnings are not very common but do happen. These are things that may or may not be errors. They should be fixed if they are true errors but you can ignore false alarms. The most common warning is related to youth ages and what Den they are in for example a youth is 11 and still an arrow of light scout. </a:t>
            </a:r>
          </a:p>
          <a:p>
            <a:endParaRPr lang="en-US" dirty="0"/>
          </a:p>
          <a:p>
            <a:r>
              <a:rPr lang="en-US" dirty="0"/>
              <a:t>Once all of the errors and warnings are fixed, click “Re-validate” and it will let you go to the next section. </a:t>
            </a:r>
          </a:p>
        </p:txBody>
      </p:sp>
      <p:sp>
        <p:nvSpPr>
          <p:cNvPr id="4" name="Slide Number Placeholder 3"/>
          <p:cNvSpPr>
            <a:spLocks noGrp="1"/>
          </p:cNvSpPr>
          <p:nvPr>
            <p:ph type="sldNum" sz="quarter" idx="10"/>
          </p:nvPr>
        </p:nvSpPr>
        <p:spPr/>
        <p:txBody>
          <a:bodyPr/>
          <a:lstStyle/>
          <a:p>
            <a:fld id="{442CDD90-F3C7-496F-B1B7-88F219263A2D}" type="slidenum">
              <a:rPr lang="en-US" smtClean="0"/>
              <a:t>17</a:t>
            </a:fld>
            <a:endParaRPr lang="en-US" dirty="0"/>
          </a:p>
        </p:txBody>
      </p:sp>
    </p:spTree>
    <p:extLst>
      <p:ext uri="{BB962C8B-B14F-4D97-AF65-F5344CB8AC3E}">
        <p14:creationId xmlns:p14="http://schemas.microsoft.com/office/powerpoint/2010/main" val="9532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is the summary page. Click Summary. </a:t>
            </a:r>
          </a:p>
        </p:txBody>
      </p:sp>
      <p:sp>
        <p:nvSpPr>
          <p:cNvPr id="4" name="Slide Number Placeholder 3"/>
          <p:cNvSpPr>
            <a:spLocks noGrp="1"/>
          </p:cNvSpPr>
          <p:nvPr>
            <p:ph type="sldNum" sz="quarter" idx="5"/>
          </p:nvPr>
        </p:nvSpPr>
        <p:spPr/>
        <p:txBody>
          <a:bodyPr/>
          <a:lstStyle/>
          <a:p>
            <a:fld id="{7386009A-5D58-414C-9C36-9E437C4C7E90}" type="slidenum">
              <a:rPr lang="en-US" smtClean="0"/>
              <a:t>18</a:t>
            </a:fld>
            <a:endParaRPr lang="en-US"/>
          </a:p>
        </p:txBody>
      </p:sp>
    </p:spTree>
    <p:extLst>
      <p:ext uri="{BB962C8B-B14F-4D97-AF65-F5344CB8AC3E}">
        <p14:creationId xmlns:p14="http://schemas.microsoft.com/office/powerpoint/2010/main" val="91648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you with a summary of the recharter. At this point you can update the fees, add boys life, and note multiple registrations. </a:t>
            </a:r>
          </a:p>
          <a:p>
            <a:endParaRPr lang="en-US" dirty="0"/>
          </a:p>
          <a:p>
            <a:r>
              <a:rPr lang="en-US" u="sng" dirty="0"/>
              <a:t>On Multiple Registrations: </a:t>
            </a:r>
            <a:r>
              <a:rPr lang="en-US" dirty="0"/>
              <a:t>A person only pays their annual membership dues in one location. This can cause problems if both units say the person is going to pay in the other unit and then the person never actually gets paid for. When this happens it causes both recharters to be “incomplete” an neither can be processed. </a:t>
            </a:r>
          </a:p>
          <a:p>
            <a:endParaRPr lang="en-US" dirty="0"/>
          </a:p>
          <a:p>
            <a:r>
              <a:rPr lang="en-US" dirty="0"/>
              <a:t>If you have any adults or youth that are multiple registration make sure you have communicated with them and know for sure what unit they are going to pay their dues in!</a:t>
            </a:r>
          </a:p>
        </p:txBody>
      </p:sp>
      <p:sp>
        <p:nvSpPr>
          <p:cNvPr id="4" name="Slide Number Placeholder 3"/>
          <p:cNvSpPr>
            <a:spLocks noGrp="1"/>
          </p:cNvSpPr>
          <p:nvPr>
            <p:ph type="sldNum" sz="quarter" idx="5"/>
          </p:nvPr>
        </p:nvSpPr>
        <p:spPr/>
        <p:txBody>
          <a:bodyPr/>
          <a:lstStyle/>
          <a:p>
            <a:fld id="{7386009A-5D58-414C-9C36-9E437C4C7E90}" type="slidenum">
              <a:rPr lang="en-US" smtClean="0"/>
              <a:t>19</a:t>
            </a:fld>
            <a:endParaRPr lang="en-US"/>
          </a:p>
        </p:txBody>
      </p:sp>
    </p:spTree>
    <p:extLst>
      <p:ext uri="{BB962C8B-B14F-4D97-AF65-F5344CB8AC3E}">
        <p14:creationId xmlns:p14="http://schemas.microsoft.com/office/powerpoint/2010/main" val="259349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Explain what recharter is. Read the slide.</a:t>
            </a:r>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a:t>
            </a:fld>
            <a:endParaRPr lang="en-US" dirty="0"/>
          </a:p>
        </p:txBody>
      </p:sp>
    </p:spTree>
    <p:extLst>
      <p:ext uri="{BB962C8B-B14F-4D97-AF65-F5344CB8AC3E}">
        <p14:creationId xmlns:p14="http://schemas.microsoft.com/office/powerpoint/2010/main" val="566788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Your Executive Officer can digitally approve the re-charter, which can save you time as you will not need to track down his/her signature later. This is optional. </a:t>
            </a:r>
          </a:p>
          <a:p>
            <a:endParaRPr lang="en-US" dirty="0"/>
          </a:p>
          <a:p>
            <a:r>
              <a:rPr lang="en-US" dirty="0"/>
              <a:t>This page also shoes a fee summary.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20</a:t>
            </a:fld>
            <a:endParaRPr lang="en-US" dirty="0"/>
          </a:p>
        </p:txBody>
      </p:sp>
    </p:spTree>
    <p:extLst>
      <p:ext uri="{BB962C8B-B14F-4D97-AF65-F5344CB8AC3E}">
        <p14:creationId xmlns:p14="http://schemas.microsoft.com/office/powerpoint/2010/main" val="350261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If not signing electronically, simply click NEXT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21</a:t>
            </a:fld>
            <a:endParaRPr lang="en-US" dirty="0"/>
          </a:p>
        </p:txBody>
      </p:sp>
    </p:spTree>
    <p:extLst>
      <p:ext uri="{BB962C8B-B14F-4D97-AF65-F5344CB8AC3E}">
        <p14:creationId xmlns:p14="http://schemas.microsoft.com/office/powerpoint/2010/main" val="2908553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It will then take you to the payment options. You’ll have 3 options: Credit Card but it will charge you a 3% fee, Cash or E-Check. </a:t>
            </a:r>
          </a:p>
          <a:p>
            <a:endParaRPr lang="en-US" dirty="0"/>
          </a:p>
          <a:p>
            <a:r>
              <a:rPr lang="en-US" dirty="0"/>
              <a:t>Select Cash If:</a:t>
            </a:r>
          </a:p>
          <a:p>
            <a:r>
              <a:rPr lang="en-US" dirty="0"/>
              <a:t>     - You are paying with a hard copy check that will be submitted with the paper recharter. </a:t>
            </a:r>
          </a:p>
          <a:p>
            <a:r>
              <a:rPr lang="en-US" dirty="0"/>
              <a:t>     - You would like the Council to Charge your Unit account for the recharter. You will need to select this option on the next screen.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22</a:t>
            </a:fld>
            <a:endParaRPr lang="en-US" dirty="0"/>
          </a:p>
        </p:txBody>
      </p:sp>
    </p:spTree>
    <p:extLst>
      <p:ext uri="{BB962C8B-B14F-4D97-AF65-F5344CB8AC3E}">
        <p14:creationId xmlns:p14="http://schemas.microsoft.com/office/powerpoint/2010/main" val="64549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last of the online steps, which should be completed by </a:t>
            </a:r>
            <a:r>
              <a:rPr lang="en-US" b="1" dirty="0"/>
              <a:t>November 21</a:t>
            </a:r>
            <a:r>
              <a:rPr lang="en-US" b="1" baseline="30000" dirty="0"/>
              <a:t>st</a:t>
            </a:r>
            <a:r>
              <a:rPr lang="en-US" b="1" dirty="0"/>
              <a:t> at the latest </a:t>
            </a:r>
            <a:r>
              <a:rPr lang="en-US" dirty="0"/>
              <a:t>is to submit the re-charter to Council. </a:t>
            </a:r>
          </a:p>
          <a:p>
            <a:endParaRPr lang="en-US" dirty="0"/>
          </a:p>
          <a:p>
            <a:r>
              <a:rPr lang="en-US" dirty="0"/>
              <a:t>This will finalize the online portion of the re-charter. </a:t>
            </a:r>
          </a:p>
          <a:p>
            <a:endParaRPr lang="en-US" dirty="0"/>
          </a:p>
          <a:p>
            <a:r>
              <a:rPr lang="en-US" dirty="0"/>
              <a:t>If any changed need to be made after this is submitted, that’s ok. Simply print out the roster (next steps) and write on the re-charter what changes need to be made. </a:t>
            </a:r>
          </a:p>
          <a:p>
            <a:endParaRPr lang="en-US" dirty="0"/>
          </a:p>
          <a:p>
            <a:r>
              <a:rPr lang="en-US" dirty="0"/>
              <a:t>What happens after you submit?</a:t>
            </a:r>
          </a:p>
          <a:p>
            <a:pPr marL="174683" indent="-174683">
              <a:buFontTx/>
              <a:buChar char="-"/>
            </a:pPr>
            <a:r>
              <a:rPr lang="en-US" dirty="0"/>
              <a:t>Any applications that come across the front desk will be automatically added to your re-charter.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23</a:t>
            </a:fld>
            <a:endParaRPr lang="en-US" dirty="0"/>
          </a:p>
        </p:txBody>
      </p:sp>
    </p:spTree>
    <p:extLst>
      <p:ext uri="{BB962C8B-B14F-4D97-AF65-F5344CB8AC3E}">
        <p14:creationId xmlns:p14="http://schemas.microsoft.com/office/powerpoint/2010/main" val="2347209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After submitting the roster, </a:t>
            </a:r>
            <a:r>
              <a:rPr lang="en-US" b="1" dirty="0"/>
              <a:t>ALL UNITS </a:t>
            </a:r>
            <a:r>
              <a:rPr lang="en-US" dirty="0"/>
              <a:t>must </a:t>
            </a:r>
            <a:r>
              <a:rPr lang="en-US" b="1" dirty="0"/>
              <a:t>PRINT </a:t>
            </a:r>
            <a:r>
              <a:rPr lang="en-US" dirty="0"/>
              <a:t>the renewal application and turn it in at the District Wild Beast Feast / December Roundtable.  </a:t>
            </a:r>
          </a:p>
          <a:p>
            <a:endParaRPr lang="en-US" dirty="0"/>
          </a:p>
          <a:p>
            <a:r>
              <a:rPr lang="en-US" dirty="0"/>
              <a:t>This includes units that paid online and did an online signature.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24</a:t>
            </a:fld>
            <a:endParaRPr lang="en-US" dirty="0"/>
          </a:p>
        </p:txBody>
      </p:sp>
    </p:spTree>
    <p:extLst>
      <p:ext uri="{BB962C8B-B14F-4D97-AF65-F5344CB8AC3E}">
        <p14:creationId xmlns:p14="http://schemas.microsoft.com/office/powerpoint/2010/main" val="2999617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After printing the re-charter, the unit must collect any items listed on the front page in RED such as Youth Applications / Adult Applications / Transfer applications etc. </a:t>
            </a:r>
          </a:p>
          <a:p>
            <a:endParaRPr lang="en-US" dirty="0"/>
          </a:p>
          <a:p>
            <a:r>
              <a:rPr lang="en-US" dirty="0"/>
              <a:t>If it’s listed on this page in RED then it must be attached or the charter cannot be processed. This means if the application was turned into the office already, it doesn’t matter, a hard copy of the application must be attached to the recharter paperwork. </a:t>
            </a:r>
          </a:p>
          <a:p>
            <a:endParaRPr lang="en-US" dirty="0"/>
          </a:p>
          <a:p>
            <a:r>
              <a:rPr lang="en-US" dirty="0"/>
              <a:t>On the 2</a:t>
            </a:r>
            <a:r>
              <a:rPr lang="en-US" baseline="30000" dirty="0"/>
              <a:t>nd</a:t>
            </a:r>
            <a:r>
              <a:rPr lang="en-US" dirty="0"/>
              <a:t> page is where the signatures are needed. The Executive Officer of the Unit must sign this. If he/she digitally signed it, it will say that it was digitally signed. (see next slide)</a:t>
            </a:r>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25</a:t>
            </a:fld>
            <a:endParaRPr lang="en-US" dirty="0"/>
          </a:p>
        </p:txBody>
      </p:sp>
    </p:spTree>
    <p:extLst>
      <p:ext uri="{BB962C8B-B14F-4D97-AF65-F5344CB8AC3E}">
        <p14:creationId xmlns:p14="http://schemas.microsoft.com/office/powerpoint/2010/main" val="2802597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An e-mail was also sent to all currently registered adults with the forms. </a:t>
            </a:r>
          </a:p>
        </p:txBody>
      </p:sp>
      <p:sp>
        <p:nvSpPr>
          <p:cNvPr id="4" name="Slide Number Placeholder 3"/>
          <p:cNvSpPr>
            <a:spLocks noGrp="1"/>
          </p:cNvSpPr>
          <p:nvPr>
            <p:ph type="sldNum" sz="quarter" idx="10"/>
          </p:nvPr>
        </p:nvSpPr>
        <p:spPr/>
        <p:txBody>
          <a:bodyPr/>
          <a:lstStyle/>
          <a:p>
            <a:fld id="{442CDD90-F3C7-496F-B1B7-88F219263A2D}" type="slidenum">
              <a:rPr lang="en-US" smtClean="0"/>
              <a:t>26</a:t>
            </a:fld>
            <a:endParaRPr lang="en-US" dirty="0"/>
          </a:p>
        </p:txBody>
      </p:sp>
    </p:spTree>
    <p:extLst>
      <p:ext uri="{BB962C8B-B14F-4D97-AF65-F5344CB8AC3E}">
        <p14:creationId xmlns:p14="http://schemas.microsoft.com/office/powerpoint/2010/main" val="2182028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All Units </a:t>
            </a:r>
            <a:r>
              <a:rPr lang="en-US" b="1" dirty="0"/>
              <a:t>MUST</a:t>
            </a:r>
            <a:r>
              <a:rPr lang="en-US" dirty="0"/>
              <a:t> submit a paper copy of their Re-charter at the Beast Feast, otherwise we don’t know if they’ve done it or if it is missing anything. It’s a major flaw in National’s current system that causes many headaches. </a:t>
            </a:r>
          </a:p>
          <a:p>
            <a:endParaRPr lang="en-US" dirty="0"/>
          </a:p>
          <a:p>
            <a:r>
              <a:rPr lang="en-US" dirty="0"/>
              <a:t>In this example above: the Executive officer electronically signed this charter and the Unit paid online and they have a credit card receipt. No other signatures would be needed, the paperwork just needs to be turned in. </a:t>
            </a:r>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27</a:t>
            </a:fld>
            <a:endParaRPr lang="en-US" dirty="0"/>
          </a:p>
        </p:txBody>
      </p:sp>
    </p:spTree>
    <p:extLst>
      <p:ext uri="{BB962C8B-B14F-4D97-AF65-F5344CB8AC3E}">
        <p14:creationId xmlns:p14="http://schemas.microsoft.com/office/powerpoint/2010/main" val="174241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Make sure they know who their Unit Commissioner is! Their Unit Commissioners contact information should be given to them as part of the re-charter packet. </a:t>
            </a:r>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28</a:t>
            </a:fld>
            <a:endParaRPr lang="en-US" dirty="0"/>
          </a:p>
        </p:txBody>
      </p:sp>
    </p:spTree>
    <p:extLst>
      <p:ext uri="{BB962C8B-B14F-4D97-AF65-F5344CB8AC3E}">
        <p14:creationId xmlns:p14="http://schemas.microsoft.com/office/powerpoint/2010/main" val="45424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Explain the District Wild Beast Feast or Chili event or other thing that your District does. </a:t>
            </a:r>
          </a:p>
          <a:p>
            <a:endParaRPr lang="en-US" dirty="0"/>
          </a:p>
          <a:p>
            <a:r>
              <a:rPr lang="en-US" dirty="0"/>
              <a:t>Be excited and tell them how much fun it will be!</a:t>
            </a:r>
          </a:p>
          <a:p>
            <a:endParaRPr lang="en-US" dirty="0"/>
          </a:p>
          <a:p>
            <a:r>
              <a:rPr lang="en-US" dirty="0"/>
              <a:t>Make sure to update the Date, Time and Location for your event. </a:t>
            </a:r>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29</a:t>
            </a:fld>
            <a:endParaRPr lang="en-US" dirty="0"/>
          </a:p>
        </p:txBody>
      </p:sp>
    </p:spTree>
    <p:extLst>
      <p:ext uri="{BB962C8B-B14F-4D97-AF65-F5344CB8AC3E}">
        <p14:creationId xmlns:p14="http://schemas.microsoft.com/office/powerpoint/2010/main" val="426583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Quickly Review the Process. DO NOT give too much details at this point, the goal is to give them a quick overview of the process. </a:t>
            </a:r>
          </a:p>
          <a:p>
            <a:endParaRPr lang="en-US" dirty="0"/>
          </a:p>
          <a:p>
            <a:r>
              <a:rPr lang="en-US" dirty="0"/>
              <a:t>We will review each of the 6 steps in this training. </a:t>
            </a:r>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3</a:t>
            </a:fld>
            <a:endParaRPr lang="en-US" dirty="0"/>
          </a:p>
        </p:txBody>
      </p:sp>
    </p:spTree>
    <p:extLst>
      <p:ext uri="{BB962C8B-B14F-4D97-AF65-F5344CB8AC3E}">
        <p14:creationId xmlns:p14="http://schemas.microsoft.com/office/powerpoint/2010/main" val="37823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Review the key dates and deadlines with them. </a:t>
            </a:r>
          </a:p>
          <a:p>
            <a:endParaRPr lang="en-US" dirty="0"/>
          </a:p>
          <a:p>
            <a:r>
              <a:rPr lang="en-US" dirty="0"/>
              <a:t>Explain that we want these done before the holidays as we don’t want to have to bug them to have to bug other people around Christmas. </a:t>
            </a:r>
          </a:p>
          <a:p>
            <a:endParaRPr lang="en-US" dirty="0"/>
          </a:p>
          <a:p>
            <a:pPr defTabSz="931637">
              <a:defRPr/>
            </a:pPr>
            <a:r>
              <a:rPr lang="en-US" dirty="0"/>
              <a:t>Getting the re-charters turned in at your District Beast Feast is incredibly important, it gives us time to identify errors and fix things. </a:t>
            </a:r>
          </a:p>
          <a:p>
            <a:endParaRPr lang="en-US" dirty="0"/>
          </a:p>
          <a:p>
            <a:endParaRPr lang="en-US" dirty="0"/>
          </a:p>
          <a:p>
            <a:r>
              <a:rPr lang="en-US" b="1" dirty="0"/>
              <a:t>On January 1</a:t>
            </a:r>
            <a:r>
              <a:rPr lang="en-US" b="1" baseline="30000" dirty="0"/>
              <a:t>st</a:t>
            </a:r>
            <a:r>
              <a:rPr lang="en-US" b="1" dirty="0"/>
              <a:t>, </a:t>
            </a:r>
            <a:r>
              <a:rPr lang="en-US" u="sng" dirty="0"/>
              <a:t>if the units recharter paperwork has not been received by our Council Office, insurance stops and the Unit must stop operating until the recharter is complete</a:t>
            </a:r>
            <a:r>
              <a:rPr lang="en-US" dirty="0"/>
              <a:t>.  </a:t>
            </a:r>
          </a:p>
          <a:p>
            <a:endParaRPr lang="en-US" dirty="0"/>
          </a:p>
          <a:p>
            <a:r>
              <a:rPr lang="en-US" dirty="0"/>
              <a:t>Re-charters may not be immediately processed on January 1</a:t>
            </a:r>
            <a:r>
              <a:rPr lang="en-US" baseline="30000" dirty="0"/>
              <a:t>st</a:t>
            </a:r>
            <a:r>
              <a:rPr lang="en-US" dirty="0"/>
              <a:t>, but if the office has received your paperwork, than you have the green light to continue operating your Scouting Unit as usual. </a:t>
            </a:r>
          </a:p>
        </p:txBody>
      </p:sp>
      <p:sp>
        <p:nvSpPr>
          <p:cNvPr id="4" name="Slide Number Placeholder 3"/>
          <p:cNvSpPr>
            <a:spLocks noGrp="1"/>
          </p:cNvSpPr>
          <p:nvPr>
            <p:ph type="sldNum" sz="quarter" idx="10"/>
          </p:nvPr>
        </p:nvSpPr>
        <p:spPr/>
        <p:txBody>
          <a:bodyPr/>
          <a:lstStyle/>
          <a:p>
            <a:fld id="{442CDD90-F3C7-496F-B1B7-88F219263A2D}" type="slidenum">
              <a:rPr lang="en-US" smtClean="0"/>
              <a:t>30</a:t>
            </a:fld>
            <a:endParaRPr lang="en-US" dirty="0"/>
          </a:p>
        </p:txBody>
      </p:sp>
    </p:spTree>
    <p:extLst>
      <p:ext uri="{BB962C8B-B14F-4D97-AF65-F5344CB8AC3E}">
        <p14:creationId xmlns:p14="http://schemas.microsoft.com/office/powerpoint/2010/main" val="1925043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everyone for attending and answer any question that the audience may have. </a:t>
            </a:r>
          </a:p>
        </p:txBody>
      </p:sp>
      <p:sp>
        <p:nvSpPr>
          <p:cNvPr id="4" name="Slide Number Placeholder 3"/>
          <p:cNvSpPr>
            <a:spLocks noGrp="1"/>
          </p:cNvSpPr>
          <p:nvPr>
            <p:ph type="sldNum" sz="quarter" idx="5"/>
          </p:nvPr>
        </p:nvSpPr>
        <p:spPr/>
        <p:txBody>
          <a:bodyPr/>
          <a:lstStyle/>
          <a:p>
            <a:fld id="{7386009A-5D58-414C-9C36-9E437C4C7E90}" type="slidenum">
              <a:rPr lang="en-US" smtClean="0"/>
              <a:t>31</a:t>
            </a:fld>
            <a:endParaRPr lang="en-US"/>
          </a:p>
        </p:txBody>
      </p:sp>
    </p:spTree>
    <p:extLst>
      <p:ext uri="{BB962C8B-B14F-4D97-AF65-F5344CB8AC3E}">
        <p14:creationId xmlns:p14="http://schemas.microsoft.com/office/powerpoint/2010/main" val="426584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provide them with a general overview and with some helpful Tips. Tip 1 is very important. Incomplete recharter must be cleaned up before they can be processed.</a:t>
            </a:r>
          </a:p>
          <a:p>
            <a:endParaRPr lang="en-US" dirty="0"/>
          </a:p>
          <a:p>
            <a:r>
              <a:rPr lang="en-US" dirty="0"/>
              <a:t>Incomplete recharters are very time consuming to fix. It is very helpful to have the charters arrive ready to go. </a:t>
            </a:r>
          </a:p>
        </p:txBody>
      </p:sp>
      <p:sp>
        <p:nvSpPr>
          <p:cNvPr id="4" name="Slide Number Placeholder 3"/>
          <p:cNvSpPr>
            <a:spLocks noGrp="1"/>
          </p:cNvSpPr>
          <p:nvPr>
            <p:ph type="sldNum" sz="quarter" idx="5"/>
          </p:nvPr>
        </p:nvSpPr>
        <p:spPr/>
        <p:txBody>
          <a:bodyPr/>
          <a:lstStyle/>
          <a:p>
            <a:fld id="{7386009A-5D58-414C-9C36-9E437C4C7E90}" type="slidenum">
              <a:rPr lang="en-US" smtClean="0"/>
              <a:t>4</a:t>
            </a:fld>
            <a:endParaRPr lang="en-US"/>
          </a:p>
        </p:txBody>
      </p:sp>
    </p:spTree>
    <p:extLst>
      <p:ext uri="{BB962C8B-B14F-4D97-AF65-F5344CB8AC3E}">
        <p14:creationId xmlns:p14="http://schemas.microsoft.com/office/powerpoint/2010/main" val="167291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Unit’s can access the online recharter system through my.scouting.org – menu – legacy tools – Internet </a:t>
            </a:r>
            <a:r>
              <a:rPr lang="en-US" dirty="0" err="1"/>
              <a:t>Rechartering</a:t>
            </a:r>
            <a:r>
              <a:rPr lang="en-US" dirty="0"/>
              <a:t>. </a:t>
            </a:r>
          </a:p>
          <a:p>
            <a:endParaRPr lang="en-US" dirty="0"/>
          </a:p>
          <a:p>
            <a:r>
              <a:rPr lang="en-US" dirty="0"/>
              <a:t>They can also access the login page from the Council Website on homepage </a:t>
            </a:r>
            <a:r>
              <a:rPr lang="en-US" dirty="0" err="1"/>
              <a:t>sor</a:t>
            </a:r>
            <a:r>
              <a:rPr lang="en-US" dirty="0"/>
              <a:t> in the resources tab – recharter. </a:t>
            </a:r>
          </a:p>
          <a:p>
            <a:endParaRPr lang="en-US" dirty="0"/>
          </a:p>
          <a:p>
            <a:r>
              <a:rPr lang="en-US" dirty="0"/>
              <a:t>Their access code is provided on their recharter packet. They will need to get register the first time they visit the website every year. </a:t>
            </a:r>
          </a:p>
          <a:p>
            <a:endParaRPr lang="en-US" dirty="0"/>
          </a:p>
          <a:p>
            <a:r>
              <a:rPr lang="en-US" dirty="0"/>
              <a:t>The Leader Click’s Register to begin the process. </a:t>
            </a:r>
          </a:p>
          <a:p>
            <a:endParaRPr lang="en-US" dirty="0"/>
          </a:p>
          <a:p>
            <a:r>
              <a:rPr lang="en-US" dirty="0"/>
              <a:t>Once Registered a person can exit the system and log back into the system from any computer or device.  </a:t>
            </a:r>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5</a:t>
            </a:fld>
            <a:endParaRPr lang="en-US" dirty="0"/>
          </a:p>
        </p:txBody>
      </p:sp>
    </p:spTree>
    <p:extLst>
      <p:ext uri="{BB962C8B-B14F-4D97-AF65-F5344CB8AC3E}">
        <p14:creationId xmlns:p14="http://schemas.microsoft.com/office/powerpoint/2010/main" val="24837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As part of the registration, the leader will enter their access code and unit number. All 4 digits must be there including zero. </a:t>
            </a:r>
          </a:p>
          <a:p>
            <a:endParaRPr lang="en-US" dirty="0"/>
          </a:p>
          <a:p>
            <a:r>
              <a:rPr lang="en-US" dirty="0"/>
              <a:t>This is one of the first things that holds people up, forgetting the zero. </a:t>
            </a:r>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6</a:t>
            </a:fld>
            <a:endParaRPr lang="en-US" dirty="0"/>
          </a:p>
        </p:txBody>
      </p:sp>
    </p:spTree>
    <p:extLst>
      <p:ext uri="{BB962C8B-B14F-4D97-AF65-F5344CB8AC3E}">
        <p14:creationId xmlns:p14="http://schemas.microsoft.com/office/powerpoint/2010/main" val="43876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account and password and WRITE IT DOWN!!!</a:t>
            </a:r>
          </a:p>
          <a:p>
            <a:endParaRPr lang="en-US" dirty="0"/>
          </a:p>
          <a:p>
            <a:r>
              <a:rPr lang="en-US" dirty="0"/>
              <a:t>Many people don’t do this and the only way to get back into the system is to reset the re-charter which causes the person to loose anything that they had already done. </a:t>
            </a:r>
          </a:p>
        </p:txBody>
      </p:sp>
      <p:sp>
        <p:nvSpPr>
          <p:cNvPr id="4" name="Slide Number Placeholder 3"/>
          <p:cNvSpPr>
            <a:spLocks noGrp="1"/>
          </p:cNvSpPr>
          <p:nvPr>
            <p:ph type="sldNum" sz="quarter" idx="5"/>
          </p:nvPr>
        </p:nvSpPr>
        <p:spPr/>
        <p:txBody>
          <a:bodyPr/>
          <a:lstStyle/>
          <a:p>
            <a:fld id="{7386009A-5D58-414C-9C36-9E437C4C7E90}" type="slidenum">
              <a:rPr lang="en-US" smtClean="0"/>
              <a:t>7</a:t>
            </a:fld>
            <a:endParaRPr lang="en-US"/>
          </a:p>
        </p:txBody>
      </p:sp>
    </p:spTree>
    <p:extLst>
      <p:ext uri="{BB962C8B-B14F-4D97-AF65-F5344CB8AC3E}">
        <p14:creationId xmlns:p14="http://schemas.microsoft.com/office/powerpoint/2010/main" val="202046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of the screen shows the stages of the online system. There are 5 stages and each stage has different sections. These sections will be shown as drop downs. </a:t>
            </a:r>
          </a:p>
          <a:p>
            <a:endParaRPr lang="en-US" dirty="0"/>
          </a:p>
          <a:p>
            <a:r>
              <a:rPr lang="en-US" dirty="0"/>
              <a:t>A person can quickly get to any stage of the re-charter process by clicking on the left side. </a:t>
            </a:r>
          </a:p>
        </p:txBody>
      </p:sp>
      <p:sp>
        <p:nvSpPr>
          <p:cNvPr id="4" name="Slide Number Placeholder 3"/>
          <p:cNvSpPr>
            <a:spLocks noGrp="1"/>
          </p:cNvSpPr>
          <p:nvPr>
            <p:ph type="sldNum" sz="quarter" idx="5"/>
          </p:nvPr>
        </p:nvSpPr>
        <p:spPr/>
        <p:txBody>
          <a:bodyPr/>
          <a:lstStyle/>
          <a:p>
            <a:fld id="{7386009A-5D58-414C-9C36-9E437C4C7E90}" type="slidenum">
              <a:rPr lang="en-US" smtClean="0"/>
              <a:t>8</a:t>
            </a:fld>
            <a:endParaRPr lang="en-US"/>
          </a:p>
        </p:txBody>
      </p:sp>
    </p:spTree>
    <p:extLst>
      <p:ext uri="{BB962C8B-B14F-4D97-AF65-F5344CB8AC3E}">
        <p14:creationId xmlns:p14="http://schemas.microsoft.com/office/powerpoint/2010/main" val="353034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1 is to load the unit roster. This should be done by collecting the information from my.scouting.org by selecting “Load Council Information”. </a:t>
            </a:r>
          </a:p>
          <a:p>
            <a:endParaRPr lang="en-US" dirty="0"/>
          </a:p>
          <a:p>
            <a:r>
              <a:rPr lang="en-US" dirty="0"/>
              <a:t>Units have an option to upload form a 3</a:t>
            </a:r>
            <a:r>
              <a:rPr lang="en-US" baseline="30000" dirty="0"/>
              <a:t>rd</a:t>
            </a:r>
            <a:r>
              <a:rPr lang="en-US" dirty="0"/>
              <a:t> party software, but this is not recommended as it can cause a lot of additional paperwork for the unit at the later stages of the re-charter. </a:t>
            </a:r>
          </a:p>
        </p:txBody>
      </p:sp>
      <p:sp>
        <p:nvSpPr>
          <p:cNvPr id="4" name="Slide Number Placeholder 3"/>
          <p:cNvSpPr>
            <a:spLocks noGrp="1"/>
          </p:cNvSpPr>
          <p:nvPr>
            <p:ph type="sldNum" sz="quarter" idx="5"/>
          </p:nvPr>
        </p:nvSpPr>
        <p:spPr/>
        <p:txBody>
          <a:bodyPr/>
          <a:lstStyle/>
          <a:p>
            <a:fld id="{7386009A-5D58-414C-9C36-9E437C4C7E90}" type="slidenum">
              <a:rPr lang="en-US" smtClean="0"/>
              <a:t>9</a:t>
            </a:fld>
            <a:endParaRPr lang="en-US"/>
          </a:p>
        </p:txBody>
      </p:sp>
    </p:spTree>
    <p:extLst>
      <p:ext uri="{BB962C8B-B14F-4D97-AF65-F5344CB8AC3E}">
        <p14:creationId xmlns:p14="http://schemas.microsoft.com/office/powerpoint/2010/main" val="169602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98721" y="138223"/>
            <a:ext cx="6842051" cy="6634715"/>
            <a:chOff x="425302" y="-1"/>
            <a:chExt cx="9037676" cy="6772940"/>
          </a:xfrm>
        </p:grpSpPr>
        <p:sp>
          <p:nvSpPr>
            <p:cNvPr id="2" name="Rectangle 1"/>
            <p:cNvSpPr/>
            <p:nvPr userDrawn="1"/>
          </p:nvSpPr>
          <p:spPr>
            <a:xfrm>
              <a:off x="425302" y="-1"/>
              <a:ext cx="9037676" cy="5603359"/>
            </a:xfrm>
            <a:prstGeom prst="rect">
              <a:avLst/>
            </a:prstGeom>
            <a:solidFill>
              <a:schemeClr val="bg2">
                <a:alpha val="56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userDrawn="1"/>
          </p:nvSpPr>
          <p:spPr>
            <a:xfrm>
              <a:off x="1726014" y="3615066"/>
              <a:ext cx="7120271" cy="3157873"/>
            </a:xfrm>
            <a:prstGeom prst="rect">
              <a:avLst/>
            </a:prstGeom>
            <a:solidFill>
              <a:schemeClr val="bg2">
                <a:alpha val="56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9707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123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199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359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7041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415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87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98721" y="138223"/>
            <a:ext cx="6842051" cy="6634715"/>
            <a:chOff x="425302" y="-1"/>
            <a:chExt cx="9037676" cy="6772940"/>
          </a:xfrm>
        </p:grpSpPr>
        <p:sp>
          <p:nvSpPr>
            <p:cNvPr id="2" name="Rectangle 1"/>
            <p:cNvSpPr/>
            <p:nvPr userDrawn="1"/>
          </p:nvSpPr>
          <p:spPr>
            <a:xfrm>
              <a:off x="425302" y="-1"/>
              <a:ext cx="9037676" cy="5603359"/>
            </a:xfrm>
            <a:prstGeom prst="rect">
              <a:avLst/>
            </a:prstGeom>
            <a:solidFill>
              <a:schemeClr val="bg2">
                <a:alpha val="56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userDrawn="1"/>
          </p:nvSpPr>
          <p:spPr>
            <a:xfrm>
              <a:off x="1726014" y="3615066"/>
              <a:ext cx="7120271" cy="3157873"/>
            </a:xfrm>
            <a:prstGeom prst="rect">
              <a:avLst/>
            </a:prstGeom>
            <a:solidFill>
              <a:schemeClr val="bg2">
                <a:alpha val="56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002637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398721" y="138223"/>
            <a:ext cx="6842051" cy="6541302"/>
            <a:chOff x="425302" y="-1"/>
            <a:chExt cx="9037676" cy="6677582"/>
          </a:xfrm>
        </p:grpSpPr>
        <p:sp>
          <p:nvSpPr>
            <p:cNvPr id="8" name="Rectangle 7"/>
            <p:cNvSpPr/>
            <p:nvPr userDrawn="1"/>
          </p:nvSpPr>
          <p:spPr>
            <a:xfrm>
              <a:off x="425302" y="-1"/>
              <a:ext cx="9037676" cy="5603359"/>
            </a:xfrm>
            <a:prstGeom prst="rect">
              <a:avLst/>
            </a:prstGeom>
            <a:solidFill>
              <a:schemeClr val="bg2">
                <a:alpha val="59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610147" y="4811341"/>
              <a:ext cx="7120271" cy="1866240"/>
            </a:xfrm>
            <a:prstGeom prst="rect">
              <a:avLst/>
            </a:prstGeom>
            <a:solidFill>
              <a:schemeClr val="bg2">
                <a:alpha val="59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08926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398721" y="138223"/>
            <a:ext cx="6842051" cy="6541302"/>
            <a:chOff x="425302" y="-1"/>
            <a:chExt cx="9037676" cy="6677582"/>
          </a:xfrm>
        </p:grpSpPr>
        <p:sp>
          <p:nvSpPr>
            <p:cNvPr id="8" name="Rectangle 7"/>
            <p:cNvSpPr/>
            <p:nvPr userDrawn="1"/>
          </p:nvSpPr>
          <p:spPr>
            <a:xfrm>
              <a:off x="425302" y="-1"/>
              <a:ext cx="9037676" cy="5603359"/>
            </a:xfrm>
            <a:prstGeom prst="rect">
              <a:avLst/>
            </a:prstGeom>
            <a:solidFill>
              <a:schemeClr val="bg2">
                <a:alpha val="59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610147" y="4811341"/>
              <a:ext cx="7120271" cy="1866240"/>
            </a:xfrm>
            <a:prstGeom prst="rect">
              <a:avLst/>
            </a:prstGeom>
            <a:solidFill>
              <a:schemeClr val="bg2">
                <a:alpha val="59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3005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279EA7-9020-41B2-9D58-B4E07BE6E37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A247-2066-4D21-AC4C-5947AD23B702}" type="slidenum">
              <a:rPr lang="en-US" smtClean="0"/>
              <a:t>‹#›</a:t>
            </a:fld>
            <a:endParaRPr lang="en-US"/>
          </a:p>
        </p:txBody>
      </p:sp>
    </p:spTree>
    <p:extLst>
      <p:ext uri="{BB962C8B-B14F-4D97-AF65-F5344CB8AC3E}">
        <p14:creationId xmlns:p14="http://schemas.microsoft.com/office/powerpoint/2010/main" val="272817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79EA7-9020-41B2-9D58-B4E07BE6E37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A247-2066-4D21-AC4C-5947AD23B702}" type="slidenum">
              <a:rPr lang="en-US" smtClean="0"/>
              <a:t>‹#›</a:t>
            </a:fld>
            <a:endParaRPr lang="en-US"/>
          </a:p>
        </p:txBody>
      </p:sp>
    </p:spTree>
    <p:extLst>
      <p:ext uri="{BB962C8B-B14F-4D97-AF65-F5344CB8AC3E}">
        <p14:creationId xmlns:p14="http://schemas.microsoft.com/office/powerpoint/2010/main" val="411890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279EA7-9020-41B2-9D58-B4E07BE6E37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A247-2066-4D21-AC4C-5947AD23B702}" type="slidenum">
              <a:rPr lang="en-US" smtClean="0"/>
              <a:t>‹#›</a:t>
            </a:fld>
            <a:endParaRPr lang="en-US"/>
          </a:p>
        </p:txBody>
      </p:sp>
    </p:spTree>
    <p:extLst>
      <p:ext uri="{BB962C8B-B14F-4D97-AF65-F5344CB8AC3E}">
        <p14:creationId xmlns:p14="http://schemas.microsoft.com/office/powerpoint/2010/main" val="10738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997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721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939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0970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4678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11600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38539" y="2159552"/>
            <a:ext cx="7593495" cy="1873250"/>
          </a:xfrm>
          <a:prstGeom prst="rect">
            <a:avLst/>
          </a:prstGeom>
        </p:spPr>
        <p:txBody>
          <a:bodyPr>
            <a:noAutofit/>
          </a:bodyPr>
          <a:lstStyle/>
          <a:p>
            <a:pPr algn="ctr"/>
            <a:r>
              <a:rPr lang="en-US" sz="6000" b="1" dirty="0">
                <a:solidFill>
                  <a:srgbClr val="C00000"/>
                </a:solidFill>
              </a:rPr>
              <a:t>Internet Re-Charter</a:t>
            </a:r>
            <a:endParaRPr lang="en-US" sz="6000" b="1" i="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419488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514350" y="517358"/>
            <a:ext cx="7905750" cy="5197642"/>
          </a:xfrm>
        </p:spPr>
        <p:txBody>
          <a:bodyPr>
            <a:normAutofit fontScale="70000" lnSpcReduction="20000"/>
          </a:bodyPr>
          <a:lstStyle/>
          <a:p>
            <a:pPr marL="0" indent="0">
              <a:buNone/>
            </a:pPr>
            <a:r>
              <a:rPr lang="en-US" sz="3600" dirty="0">
                <a:solidFill>
                  <a:schemeClr val="accent1">
                    <a:lumMod val="50000"/>
                  </a:schemeClr>
                </a:solidFill>
              </a:rPr>
              <a:t>You now have a “Working Copy” of your re-charter</a:t>
            </a:r>
          </a:p>
          <a:p>
            <a:pPr marL="0" indent="0">
              <a:buNone/>
            </a:pPr>
            <a:endParaRPr lang="en-US" sz="3600" dirty="0">
              <a:solidFill>
                <a:schemeClr val="accent1">
                  <a:lumMod val="50000"/>
                </a:schemeClr>
              </a:solidFill>
            </a:endParaRPr>
          </a:p>
          <a:p>
            <a:pPr marL="0" indent="0">
              <a:buNone/>
            </a:pPr>
            <a:r>
              <a:rPr lang="en-US" sz="3600" dirty="0">
                <a:solidFill>
                  <a:schemeClr val="accent1">
                    <a:lumMod val="50000"/>
                  </a:schemeClr>
                </a:solidFill>
              </a:rPr>
              <a:t>Changes don’t take effect until you click “Submit”</a:t>
            </a:r>
          </a:p>
          <a:p>
            <a:pPr marL="0" indent="0">
              <a:buNone/>
            </a:pPr>
            <a:endParaRPr lang="en-US" sz="3600" dirty="0">
              <a:solidFill>
                <a:schemeClr val="accent1">
                  <a:lumMod val="50000"/>
                </a:schemeClr>
              </a:solidFill>
            </a:endParaRPr>
          </a:p>
          <a:p>
            <a:pPr marL="0" indent="0">
              <a:buNone/>
            </a:pPr>
            <a:r>
              <a:rPr lang="en-US" sz="3600" dirty="0">
                <a:solidFill>
                  <a:schemeClr val="accent1">
                    <a:lumMod val="50000"/>
                  </a:schemeClr>
                </a:solidFill>
              </a:rPr>
              <a:t>Changes made by the Office </a:t>
            </a:r>
          </a:p>
          <a:p>
            <a:pPr marL="0" indent="0">
              <a:buNone/>
            </a:pPr>
            <a:r>
              <a:rPr lang="en-US" sz="3600" dirty="0">
                <a:solidFill>
                  <a:schemeClr val="accent1">
                    <a:lumMod val="50000"/>
                  </a:schemeClr>
                </a:solidFill>
              </a:rPr>
              <a:t>will not appear </a:t>
            </a:r>
            <a:r>
              <a:rPr lang="en-US" sz="3600" b="1" dirty="0">
                <a:solidFill>
                  <a:schemeClr val="accent1">
                    <a:lumMod val="50000"/>
                  </a:schemeClr>
                </a:solidFill>
              </a:rPr>
              <a:t>unless</a:t>
            </a:r>
            <a:r>
              <a:rPr lang="en-US" sz="3600" dirty="0">
                <a:solidFill>
                  <a:schemeClr val="accent1">
                    <a:lumMod val="50000"/>
                  </a:schemeClr>
                </a:solidFill>
              </a:rPr>
              <a:t> you click </a:t>
            </a:r>
          </a:p>
          <a:p>
            <a:pPr marL="0" indent="0">
              <a:buNone/>
            </a:pPr>
            <a:r>
              <a:rPr lang="en-US" sz="3600" dirty="0">
                <a:solidFill>
                  <a:schemeClr val="accent1">
                    <a:lumMod val="50000"/>
                  </a:schemeClr>
                </a:solidFill>
              </a:rPr>
              <a:t>the “Update Unit Roster” button.</a:t>
            </a:r>
          </a:p>
          <a:p>
            <a:pPr marL="0" indent="0">
              <a:buNone/>
            </a:pPr>
            <a:endParaRPr lang="en-US" sz="3600" dirty="0">
              <a:solidFill>
                <a:schemeClr val="accent1">
                  <a:lumMod val="50000"/>
                </a:schemeClr>
              </a:solidFill>
            </a:endParaRPr>
          </a:p>
          <a:p>
            <a:pPr marL="0" indent="0">
              <a:buNone/>
            </a:pPr>
            <a:r>
              <a:rPr lang="en-US" sz="3600" dirty="0">
                <a:solidFill>
                  <a:srgbClr val="C00000"/>
                </a:solidFill>
              </a:rPr>
              <a:t>Example: Youth </a:t>
            </a:r>
          </a:p>
          <a:p>
            <a:pPr marL="0" indent="0">
              <a:buNone/>
            </a:pPr>
            <a:r>
              <a:rPr lang="en-US" sz="3600" dirty="0">
                <a:solidFill>
                  <a:srgbClr val="C00000"/>
                </a:solidFill>
              </a:rPr>
              <a:t>                 Applications </a:t>
            </a:r>
          </a:p>
          <a:p>
            <a:pPr marL="0" indent="0">
              <a:buNone/>
            </a:pPr>
            <a:r>
              <a:rPr lang="en-US" sz="3600" dirty="0">
                <a:solidFill>
                  <a:srgbClr val="C00000"/>
                </a:solidFill>
              </a:rPr>
              <a:t>                 that were </a:t>
            </a:r>
          </a:p>
          <a:p>
            <a:pPr marL="0" indent="0">
              <a:buNone/>
            </a:pPr>
            <a:r>
              <a:rPr lang="en-US" sz="3600" dirty="0">
                <a:solidFill>
                  <a:srgbClr val="C00000"/>
                </a:solidFill>
              </a:rPr>
              <a:t>                 processed by </a:t>
            </a:r>
          </a:p>
          <a:p>
            <a:pPr marL="0" indent="0">
              <a:buNone/>
            </a:pPr>
            <a:r>
              <a:rPr lang="en-US" sz="3600" dirty="0">
                <a:solidFill>
                  <a:srgbClr val="C00000"/>
                </a:solidFill>
              </a:rPr>
              <a:t>                 the office</a:t>
            </a:r>
          </a:p>
        </p:txBody>
      </p:sp>
      <p:pic>
        <p:nvPicPr>
          <p:cNvPr id="4" name="Picture 3">
            <a:extLst>
              <a:ext uri="{FF2B5EF4-FFF2-40B4-BE49-F238E27FC236}">
                <a16:creationId xmlns:a16="http://schemas.microsoft.com/office/drawing/2014/main" id="{F3F76CA6-0EFC-4774-8B34-C71D2B3F1796}"/>
              </a:ext>
            </a:extLst>
          </p:cNvPr>
          <p:cNvPicPr>
            <a:picLocks noChangeAspect="1"/>
          </p:cNvPicPr>
          <p:nvPr/>
        </p:nvPicPr>
        <p:blipFill>
          <a:blip r:embed="rId3"/>
          <a:stretch>
            <a:fillRect/>
          </a:stretch>
        </p:blipFill>
        <p:spPr>
          <a:xfrm>
            <a:off x="5562599" y="1836803"/>
            <a:ext cx="3438077" cy="4922216"/>
          </a:xfrm>
          <a:prstGeom prst="rect">
            <a:avLst/>
          </a:prstGeom>
        </p:spPr>
      </p:pic>
      <p:cxnSp>
        <p:nvCxnSpPr>
          <p:cNvPr id="7" name="Straight Arrow Connector 6">
            <a:extLst>
              <a:ext uri="{FF2B5EF4-FFF2-40B4-BE49-F238E27FC236}">
                <a16:creationId xmlns:a16="http://schemas.microsoft.com/office/drawing/2014/main" id="{A91FEA0F-33CC-43EE-8145-AFC43C48DA17}"/>
              </a:ext>
            </a:extLst>
          </p:cNvPr>
          <p:cNvCxnSpPr/>
          <p:nvPr/>
        </p:nvCxnSpPr>
        <p:spPr>
          <a:xfrm>
            <a:off x="3157979" y="3685880"/>
            <a:ext cx="2573518" cy="2526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0064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FA1E9FB8-A5B8-436D-AADC-52DC3CEECE8D}"/>
              </a:ext>
            </a:extLst>
          </p:cNvPr>
          <p:cNvSpPr txBox="1">
            <a:spLocks/>
          </p:cNvSpPr>
          <p:nvPr/>
        </p:nvSpPr>
        <p:spPr>
          <a:xfrm>
            <a:off x="387625" y="2205659"/>
            <a:ext cx="2952750" cy="1381539"/>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b="1" dirty="0">
              <a:solidFill>
                <a:srgbClr val="C00000"/>
              </a:solidFill>
            </a:endParaRPr>
          </a:p>
        </p:txBody>
      </p:sp>
      <p:sp>
        <p:nvSpPr>
          <p:cNvPr id="5" name="TextBox 4"/>
          <p:cNvSpPr txBox="1"/>
          <p:nvPr/>
        </p:nvSpPr>
        <p:spPr>
          <a:xfrm>
            <a:off x="387625" y="266368"/>
            <a:ext cx="8216347" cy="646331"/>
          </a:xfrm>
          <a:prstGeom prst="rect">
            <a:avLst/>
          </a:prstGeom>
          <a:noFill/>
        </p:spPr>
        <p:txBody>
          <a:bodyPr wrap="square" rtlCol="0">
            <a:spAutoFit/>
          </a:bodyPr>
          <a:lstStyle/>
          <a:p>
            <a:r>
              <a:rPr lang="en-US" sz="3600" dirty="0">
                <a:solidFill>
                  <a:schemeClr val="accent1">
                    <a:lumMod val="50000"/>
                  </a:schemeClr>
                </a:solidFill>
              </a:rPr>
              <a:t>Follow the steps to:</a:t>
            </a:r>
            <a:endParaRPr lang="en-US" sz="2800" dirty="0">
              <a:solidFill>
                <a:schemeClr val="accent1">
                  <a:lumMod val="50000"/>
                </a:schemeClr>
              </a:solidFill>
            </a:endParaRPr>
          </a:p>
        </p:txBody>
      </p:sp>
      <p:pic>
        <p:nvPicPr>
          <p:cNvPr id="2" name="Picture 1"/>
          <p:cNvPicPr>
            <a:picLocks noChangeAspect="1"/>
          </p:cNvPicPr>
          <p:nvPr/>
        </p:nvPicPr>
        <p:blipFill rotWithShape="1">
          <a:blip r:embed="rId3"/>
          <a:srcRect t="12745" r="73785" b="12487"/>
          <a:stretch/>
        </p:blipFill>
        <p:spPr>
          <a:xfrm>
            <a:off x="45550" y="924232"/>
            <a:ext cx="3294825" cy="6049037"/>
          </a:xfrm>
          <a:prstGeom prst="rect">
            <a:avLst/>
          </a:prstGeom>
        </p:spPr>
      </p:pic>
      <p:sp>
        <p:nvSpPr>
          <p:cNvPr id="3" name="Rectangle 2"/>
          <p:cNvSpPr/>
          <p:nvPr/>
        </p:nvSpPr>
        <p:spPr>
          <a:xfrm>
            <a:off x="3436195" y="930444"/>
            <a:ext cx="5928851" cy="4708981"/>
          </a:xfrm>
          <a:prstGeom prst="rect">
            <a:avLst/>
          </a:prstGeom>
        </p:spPr>
        <p:txBody>
          <a:bodyPr wrap="square">
            <a:spAutoFit/>
          </a:bodyPr>
          <a:lstStyle/>
          <a:p>
            <a:pPr>
              <a:lnSpc>
                <a:spcPct val="200000"/>
              </a:lnSpc>
            </a:pPr>
            <a:r>
              <a:rPr lang="en-US" sz="3000" dirty="0">
                <a:solidFill>
                  <a:srgbClr val="002060"/>
                </a:solidFill>
              </a:rPr>
              <a:t>Update Charter Information</a:t>
            </a:r>
          </a:p>
          <a:p>
            <a:pPr>
              <a:lnSpc>
                <a:spcPct val="200000"/>
              </a:lnSpc>
            </a:pPr>
            <a:r>
              <a:rPr lang="en-US" sz="3000" dirty="0">
                <a:solidFill>
                  <a:srgbClr val="002060"/>
                </a:solidFill>
              </a:rPr>
              <a:t>Select Members for Renewal</a:t>
            </a:r>
          </a:p>
          <a:p>
            <a:pPr>
              <a:lnSpc>
                <a:spcPct val="200000"/>
              </a:lnSpc>
            </a:pPr>
            <a:r>
              <a:rPr lang="en-US" sz="3000" dirty="0">
                <a:solidFill>
                  <a:srgbClr val="002060"/>
                </a:solidFill>
              </a:rPr>
              <a:t>Add new youth and adult members</a:t>
            </a:r>
          </a:p>
          <a:p>
            <a:pPr>
              <a:lnSpc>
                <a:spcPct val="200000"/>
              </a:lnSpc>
            </a:pPr>
            <a:r>
              <a:rPr lang="en-US" sz="3000" dirty="0">
                <a:solidFill>
                  <a:srgbClr val="002060"/>
                </a:solidFill>
              </a:rPr>
              <a:t>Update Member Data</a:t>
            </a:r>
          </a:p>
          <a:p>
            <a:pPr>
              <a:lnSpc>
                <a:spcPct val="200000"/>
              </a:lnSpc>
            </a:pPr>
            <a:r>
              <a:rPr lang="en-US" sz="3000" dirty="0">
                <a:solidFill>
                  <a:srgbClr val="002060"/>
                </a:solidFill>
              </a:rPr>
              <a:t>Update Member Position</a:t>
            </a:r>
          </a:p>
        </p:txBody>
      </p:sp>
    </p:spTree>
    <p:extLst>
      <p:ext uri="{BB962C8B-B14F-4D97-AF65-F5344CB8AC3E}">
        <p14:creationId xmlns:p14="http://schemas.microsoft.com/office/powerpoint/2010/main" val="415828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FA1E9FB8-A5B8-436D-AADC-52DC3CEECE8D}"/>
              </a:ext>
            </a:extLst>
          </p:cNvPr>
          <p:cNvSpPr txBox="1">
            <a:spLocks/>
          </p:cNvSpPr>
          <p:nvPr/>
        </p:nvSpPr>
        <p:spPr>
          <a:xfrm>
            <a:off x="387625" y="2205659"/>
            <a:ext cx="2952750" cy="1381539"/>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b="1" dirty="0">
              <a:solidFill>
                <a:srgbClr val="C00000"/>
              </a:solidFill>
            </a:endParaRPr>
          </a:p>
        </p:txBody>
      </p:sp>
      <p:pic>
        <p:nvPicPr>
          <p:cNvPr id="3" name="Picture 2" descr="A screenshot of a social media post&#10;&#10;Description generated with very high confidence">
            <a:extLst>
              <a:ext uri="{FF2B5EF4-FFF2-40B4-BE49-F238E27FC236}">
                <a16:creationId xmlns:a16="http://schemas.microsoft.com/office/drawing/2014/main" id="{1BDF9A02-5F60-47D4-B963-7138E8A4DBBE}"/>
              </a:ext>
            </a:extLst>
          </p:cNvPr>
          <p:cNvPicPr>
            <a:picLocks noChangeAspect="1"/>
          </p:cNvPicPr>
          <p:nvPr/>
        </p:nvPicPr>
        <p:blipFill rotWithShape="1">
          <a:blip r:embed="rId3"/>
          <a:srcRect b="27018"/>
          <a:stretch/>
        </p:blipFill>
        <p:spPr>
          <a:xfrm>
            <a:off x="45824" y="685361"/>
            <a:ext cx="8839608" cy="4157669"/>
          </a:xfrm>
          <a:prstGeom prst="rect">
            <a:avLst/>
          </a:prstGeom>
        </p:spPr>
      </p:pic>
      <p:sp>
        <p:nvSpPr>
          <p:cNvPr id="5" name="TextBox 4"/>
          <p:cNvSpPr txBox="1"/>
          <p:nvPr/>
        </p:nvSpPr>
        <p:spPr>
          <a:xfrm>
            <a:off x="198075" y="92765"/>
            <a:ext cx="8535107" cy="523220"/>
          </a:xfrm>
          <a:prstGeom prst="rect">
            <a:avLst/>
          </a:prstGeom>
          <a:noFill/>
        </p:spPr>
        <p:txBody>
          <a:bodyPr wrap="square" rtlCol="0">
            <a:spAutoFit/>
          </a:bodyPr>
          <a:lstStyle/>
          <a:p>
            <a:r>
              <a:rPr lang="en-US" sz="2800" b="1" dirty="0">
                <a:solidFill>
                  <a:srgbClr val="C00000"/>
                </a:solidFill>
              </a:rPr>
              <a:t>Tip #3:</a:t>
            </a:r>
            <a:r>
              <a:rPr lang="en-US" sz="2800" dirty="0">
                <a:solidFill>
                  <a:srgbClr val="C00000"/>
                </a:solidFill>
              </a:rPr>
              <a:t> DO NOT USE the “Promote Members” option</a:t>
            </a:r>
          </a:p>
        </p:txBody>
      </p:sp>
      <p:sp>
        <p:nvSpPr>
          <p:cNvPr id="6" name="Content Placeholder 5">
            <a:extLst>
              <a:ext uri="{FF2B5EF4-FFF2-40B4-BE49-F238E27FC236}">
                <a16:creationId xmlns:a16="http://schemas.microsoft.com/office/drawing/2014/main" id="{7D197133-53AB-427F-AC68-069BA90CE1F5}"/>
              </a:ext>
            </a:extLst>
          </p:cNvPr>
          <p:cNvSpPr txBox="1">
            <a:spLocks/>
          </p:cNvSpPr>
          <p:nvPr/>
        </p:nvSpPr>
        <p:spPr>
          <a:xfrm>
            <a:off x="0" y="4992584"/>
            <a:ext cx="9144000" cy="1772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Just Skip this part. </a:t>
            </a:r>
          </a:p>
          <a:p>
            <a:pPr marL="0" indent="0">
              <a:buNone/>
            </a:pPr>
            <a:r>
              <a:rPr lang="en-US" dirty="0">
                <a:solidFill>
                  <a:srgbClr val="C00000"/>
                </a:solidFill>
              </a:rPr>
              <a:t>Youth joining a new unit must fill out a new application even if you use this option, this only causes problems</a:t>
            </a:r>
          </a:p>
          <a:p>
            <a:pPr marL="0" indent="0">
              <a:buNone/>
            </a:pPr>
            <a:r>
              <a:rPr lang="en-US" dirty="0">
                <a:solidFill>
                  <a:srgbClr val="C00000"/>
                </a:solidFill>
              </a:rPr>
              <a:t> </a:t>
            </a:r>
          </a:p>
        </p:txBody>
      </p:sp>
    </p:spTree>
    <p:extLst>
      <p:ext uri="{BB962C8B-B14F-4D97-AF65-F5344CB8AC3E}">
        <p14:creationId xmlns:p14="http://schemas.microsoft.com/office/powerpoint/2010/main" val="216618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669D10-B597-4D9B-A744-2BB449A6B26B}"/>
              </a:ext>
            </a:extLst>
          </p:cNvPr>
          <p:cNvPicPr>
            <a:picLocks noChangeAspect="1"/>
          </p:cNvPicPr>
          <p:nvPr/>
        </p:nvPicPr>
        <p:blipFill rotWithShape="1">
          <a:blip r:embed="rId3"/>
          <a:srcRect r="25081" b="29379"/>
          <a:stretch/>
        </p:blipFill>
        <p:spPr>
          <a:xfrm>
            <a:off x="2162176" y="2257425"/>
            <a:ext cx="6781800" cy="4379045"/>
          </a:xfrm>
          <a:prstGeom prst="rect">
            <a:avLst/>
          </a:prstGeom>
        </p:spPr>
      </p:pic>
      <p:pic>
        <p:nvPicPr>
          <p:cNvPr id="3" name="Picture 2">
            <a:extLst>
              <a:ext uri="{FF2B5EF4-FFF2-40B4-BE49-F238E27FC236}">
                <a16:creationId xmlns:a16="http://schemas.microsoft.com/office/drawing/2014/main" id="{11CE8DCA-F4FE-44F8-B82E-479B3C543F0B}"/>
              </a:ext>
            </a:extLst>
          </p:cNvPr>
          <p:cNvPicPr>
            <a:picLocks noChangeAspect="1"/>
          </p:cNvPicPr>
          <p:nvPr/>
        </p:nvPicPr>
        <p:blipFill rotWithShape="1">
          <a:blip r:embed="rId4"/>
          <a:srcRect t="4754" r="3739" b="53674"/>
          <a:stretch/>
        </p:blipFill>
        <p:spPr>
          <a:xfrm>
            <a:off x="255931" y="85725"/>
            <a:ext cx="3309896" cy="2047876"/>
          </a:xfrm>
          <a:prstGeom prst="rect">
            <a:avLst/>
          </a:prstGeom>
        </p:spPr>
      </p:pic>
      <p:sp>
        <p:nvSpPr>
          <p:cNvPr id="4" name="TextBox 3">
            <a:extLst>
              <a:ext uri="{FF2B5EF4-FFF2-40B4-BE49-F238E27FC236}">
                <a16:creationId xmlns:a16="http://schemas.microsoft.com/office/drawing/2014/main" id="{B395ACAF-2D56-4643-A8A5-993A1AE1A4FC}"/>
              </a:ext>
            </a:extLst>
          </p:cNvPr>
          <p:cNvSpPr txBox="1"/>
          <p:nvPr/>
        </p:nvSpPr>
        <p:spPr>
          <a:xfrm>
            <a:off x="3693751" y="296184"/>
            <a:ext cx="5544256" cy="1815882"/>
          </a:xfrm>
          <a:prstGeom prst="rect">
            <a:avLst/>
          </a:prstGeom>
          <a:noFill/>
        </p:spPr>
        <p:txBody>
          <a:bodyPr wrap="square" rtlCol="0">
            <a:spAutoFit/>
          </a:bodyPr>
          <a:lstStyle/>
          <a:p>
            <a:pPr algn="ctr"/>
            <a:r>
              <a:rPr lang="en-US" sz="2800" b="1" dirty="0">
                <a:solidFill>
                  <a:srgbClr val="C00000"/>
                </a:solidFill>
              </a:rPr>
              <a:t>Tip #4:</a:t>
            </a:r>
            <a:r>
              <a:rPr lang="en-US" sz="2800" dirty="0">
                <a:solidFill>
                  <a:srgbClr val="C00000"/>
                </a:solidFill>
              </a:rPr>
              <a:t> To help you collect fees and inventory your members, you can print your roster by pressing the Review/Print Roster Button. </a:t>
            </a:r>
          </a:p>
        </p:txBody>
      </p:sp>
      <p:sp>
        <p:nvSpPr>
          <p:cNvPr id="5" name="TextBox 4">
            <a:extLst>
              <a:ext uri="{FF2B5EF4-FFF2-40B4-BE49-F238E27FC236}">
                <a16:creationId xmlns:a16="http://schemas.microsoft.com/office/drawing/2014/main" id="{654CF681-AA66-4BED-9290-08870ECD4083}"/>
              </a:ext>
            </a:extLst>
          </p:cNvPr>
          <p:cNvSpPr txBox="1"/>
          <p:nvPr/>
        </p:nvSpPr>
        <p:spPr>
          <a:xfrm>
            <a:off x="1" y="2954685"/>
            <a:ext cx="2162175" cy="3108543"/>
          </a:xfrm>
          <a:prstGeom prst="rect">
            <a:avLst/>
          </a:prstGeom>
          <a:noFill/>
        </p:spPr>
        <p:txBody>
          <a:bodyPr wrap="square" rtlCol="0">
            <a:spAutoFit/>
          </a:bodyPr>
          <a:lstStyle/>
          <a:p>
            <a:pPr algn="ctr"/>
            <a:r>
              <a:rPr lang="en-US" sz="2800" dirty="0">
                <a:solidFill>
                  <a:schemeClr val="accent1">
                    <a:lumMod val="50000"/>
                  </a:schemeClr>
                </a:solidFill>
              </a:rPr>
              <a:t>Note: </a:t>
            </a:r>
          </a:p>
          <a:p>
            <a:pPr algn="ctr"/>
            <a:r>
              <a:rPr lang="en-US" sz="2800" dirty="0">
                <a:solidFill>
                  <a:schemeClr val="accent1">
                    <a:lumMod val="50000"/>
                  </a:schemeClr>
                </a:solidFill>
              </a:rPr>
              <a:t>This is a </a:t>
            </a:r>
            <a:r>
              <a:rPr lang="en-US" sz="2800" b="1" dirty="0">
                <a:solidFill>
                  <a:srgbClr val="C00000"/>
                </a:solidFill>
              </a:rPr>
              <a:t>DRAFT!</a:t>
            </a:r>
            <a:r>
              <a:rPr lang="en-US" sz="2800" dirty="0">
                <a:solidFill>
                  <a:schemeClr val="accent1">
                    <a:lumMod val="50000"/>
                  </a:schemeClr>
                </a:solidFill>
              </a:rPr>
              <a:t> </a:t>
            </a:r>
          </a:p>
          <a:p>
            <a:pPr algn="ctr"/>
            <a:r>
              <a:rPr lang="en-US" sz="2800" dirty="0">
                <a:solidFill>
                  <a:schemeClr val="accent1">
                    <a:lumMod val="50000"/>
                  </a:schemeClr>
                </a:solidFill>
              </a:rPr>
              <a:t>Don’t turn this in as it can’t be accepted. </a:t>
            </a:r>
          </a:p>
        </p:txBody>
      </p:sp>
    </p:spTree>
    <p:extLst>
      <p:ext uri="{BB962C8B-B14F-4D97-AF65-F5344CB8AC3E}">
        <p14:creationId xmlns:p14="http://schemas.microsoft.com/office/powerpoint/2010/main" val="310890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514350" y="469232"/>
            <a:ext cx="8124324" cy="5257800"/>
          </a:xfrm>
        </p:spPr>
        <p:txBody>
          <a:bodyPr>
            <a:normAutofit lnSpcReduction="10000"/>
          </a:bodyPr>
          <a:lstStyle/>
          <a:p>
            <a:pPr marL="0" indent="0">
              <a:lnSpc>
                <a:spcPct val="100000"/>
              </a:lnSpc>
              <a:buNone/>
            </a:pPr>
            <a:r>
              <a:rPr lang="en-US" dirty="0">
                <a:solidFill>
                  <a:schemeClr val="accent1">
                    <a:lumMod val="50000"/>
                  </a:schemeClr>
                </a:solidFill>
              </a:rPr>
              <a:t>Step 3: Inventory your members &amp; Collect Fees </a:t>
            </a:r>
          </a:p>
          <a:p>
            <a:pPr marL="0" indent="0">
              <a:lnSpc>
                <a:spcPct val="100000"/>
              </a:lnSpc>
              <a:buNone/>
            </a:pPr>
            <a:endParaRPr lang="en-US" sz="500" dirty="0">
              <a:solidFill>
                <a:schemeClr val="accent1">
                  <a:lumMod val="50000"/>
                </a:schemeClr>
              </a:solidFill>
            </a:endParaRPr>
          </a:p>
          <a:p>
            <a:pPr marL="0" indent="0">
              <a:lnSpc>
                <a:spcPct val="100000"/>
              </a:lnSpc>
              <a:buNone/>
            </a:pPr>
            <a:r>
              <a:rPr lang="en-US" dirty="0">
                <a:solidFill>
                  <a:srgbClr val="C00000"/>
                </a:solidFill>
              </a:rPr>
              <a:t>Verify who is re-chartering, both youth and adults </a:t>
            </a:r>
          </a:p>
          <a:p>
            <a:pPr marL="0" indent="0">
              <a:lnSpc>
                <a:spcPct val="100000"/>
              </a:lnSpc>
              <a:buNone/>
            </a:pPr>
            <a:endParaRPr lang="en-US" sz="500" dirty="0">
              <a:solidFill>
                <a:srgbClr val="C00000"/>
              </a:solidFill>
            </a:endParaRPr>
          </a:p>
          <a:p>
            <a:pPr marL="0" indent="0">
              <a:lnSpc>
                <a:spcPct val="100000"/>
              </a:lnSpc>
              <a:buNone/>
            </a:pPr>
            <a:r>
              <a:rPr lang="en-US" dirty="0">
                <a:solidFill>
                  <a:srgbClr val="C00000"/>
                </a:solidFill>
              </a:rPr>
              <a:t>Collect Fees: </a:t>
            </a:r>
          </a:p>
          <a:p>
            <a:pPr marL="0" indent="0">
              <a:lnSpc>
                <a:spcPct val="100000"/>
              </a:lnSpc>
              <a:buNone/>
            </a:pPr>
            <a:r>
              <a:rPr lang="en-US" dirty="0">
                <a:solidFill>
                  <a:srgbClr val="C00000"/>
                </a:solidFill>
              </a:rPr>
              <a:t>	</a:t>
            </a:r>
            <a:r>
              <a:rPr lang="en-US" dirty="0">
                <a:solidFill>
                  <a:srgbClr val="002060"/>
                </a:solidFill>
              </a:rPr>
              <a:t>- BSA Membership Fee: $___ per person</a:t>
            </a:r>
          </a:p>
          <a:p>
            <a:pPr marL="0" indent="0">
              <a:lnSpc>
                <a:spcPct val="100000"/>
              </a:lnSpc>
              <a:buNone/>
            </a:pPr>
            <a:r>
              <a:rPr lang="en-US" dirty="0">
                <a:solidFill>
                  <a:srgbClr val="002060"/>
                </a:solidFill>
              </a:rPr>
              <a:t>	- Chartered Org Liability Fee: $___</a:t>
            </a:r>
          </a:p>
          <a:p>
            <a:pPr marL="0" indent="0">
              <a:lnSpc>
                <a:spcPct val="100000"/>
              </a:lnSpc>
              <a:buNone/>
            </a:pPr>
            <a:r>
              <a:rPr lang="en-US" dirty="0">
                <a:solidFill>
                  <a:srgbClr val="002060"/>
                </a:solidFill>
              </a:rPr>
              <a:t>	- Boy’s Life Magazine: $___ per person</a:t>
            </a:r>
          </a:p>
          <a:p>
            <a:pPr marL="0" indent="0">
              <a:lnSpc>
                <a:spcPct val="100000"/>
              </a:lnSpc>
              <a:buNone/>
            </a:pPr>
            <a:endParaRPr lang="en-US" sz="1600" dirty="0">
              <a:solidFill>
                <a:srgbClr val="002060"/>
              </a:solidFill>
            </a:endParaRPr>
          </a:p>
          <a:p>
            <a:pPr marL="0" indent="0" algn="ctr">
              <a:lnSpc>
                <a:spcPct val="100000"/>
              </a:lnSpc>
              <a:buNone/>
            </a:pPr>
            <a:r>
              <a:rPr lang="en-US" dirty="0">
                <a:solidFill>
                  <a:srgbClr val="002060"/>
                </a:solidFill>
              </a:rPr>
              <a:t>The Membership Fee’s will increase</a:t>
            </a:r>
            <a:r>
              <a:rPr lang="en-US">
                <a:solidFill>
                  <a:srgbClr val="002060"/>
                </a:solidFill>
              </a:rPr>
              <a:t>. </a:t>
            </a:r>
          </a:p>
          <a:p>
            <a:pPr marL="0" indent="0" algn="ctr">
              <a:lnSpc>
                <a:spcPct val="100000"/>
              </a:lnSpc>
              <a:buNone/>
            </a:pPr>
            <a:r>
              <a:rPr lang="en-US">
                <a:solidFill>
                  <a:srgbClr val="002060"/>
                </a:solidFill>
              </a:rPr>
              <a:t>New </a:t>
            </a:r>
            <a:r>
              <a:rPr lang="en-US" dirty="0">
                <a:solidFill>
                  <a:srgbClr val="002060"/>
                </a:solidFill>
              </a:rPr>
              <a:t>amounts will be announced In October and updated in the re-charter system on Nov 1</a:t>
            </a:r>
            <a:r>
              <a:rPr lang="en-US" baseline="30000" dirty="0">
                <a:solidFill>
                  <a:srgbClr val="002060"/>
                </a:solidFill>
              </a:rPr>
              <a:t>st</a:t>
            </a:r>
            <a:r>
              <a:rPr lang="en-US" dirty="0">
                <a:solidFill>
                  <a:srgbClr val="002060"/>
                </a:solidFill>
              </a:rPr>
              <a:t>. </a:t>
            </a:r>
          </a:p>
          <a:p>
            <a:pPr>
              <a:lnSpc>
                <a:spcPct val="100000"/>
              </a:lnSpc>
            </a:pPr>
            <a:endParaRPr lang="en-US" sz="500" dirty="0">
              <a:solidFill>
                <a:srgbClr val="C00000"/>
              </a:solidFill>
            </a:endParaRPr>
          </a:p>
          <a:p>
            <a:pPr>
              <a:lnSpc>
                <a:spcPct val="100000"/>
              </a:lnSpc>
            </a:pPr>
            <a:endParaRPr lang="en-US" sz="1400" dirty="0">
              <a:solidFill>
                <a:schemeClr val="accent1">
                  <a:lumMod val="50000"/>
                </a:schemeClr>
              </a:solidFill>
            </a:endParaRPr>
          </a:p>
          <a:p>
            <a:pPr>
              <a:lnSpc>
                <a:spcPct val="100000"/>
              </a:lnSpc>
            </a:pPr>
            <a:endParaRPr lang="en-US" dirty="0">
              <a:solidFill>
                <a:schemeClr val="accent1">
                  <a:lumMod val="50000"/>
                </a:schemeClr>
              </a:solidFill>
            </a:endParaRPr>
          </a:p>
        </p:txBody>
      </p:sp>
    </p:spTree>
    <p:extLst>
      <p:ext uri="{BB962C8B-B14F-4D97-AF65-F5344CB8AC3E}">
        <p14:creationId xmlns:p14="http://schemas.microsoft.com/office/powerpoint/2010/main" val="6302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514349" y="469232"/>
            <a:ext cx="8695911" cy="2804055"/>
          </a:xfrm>
        </p:spPr>
        <p:txBody>
          <a:bodyPr>
            <a:normAutofit/>
          </a:bodyPr>
          <a:lstStyle/>
          <a:p>
            <a:pPr marL="0" indent="0">
              <a:buNone/>
            </a:pPr>
            <a:r>
              <a:rPr lang="en-US" dirty="0">
                <a:solidFill>
                  <a:schemeClr val="accent1">
                    <a:lumMod val="50000"/>
                  </a:schemeClr>
                </a:solidFill>
              </a:rPr>
              <a:t>Youth Protection Training</a:t>
            </a:r>
          </a:p>
          <a:p>
            <a:pPr marL="0" indent="0">
              <a:buNone/>
            </a:pPr>
            <a:endParaRPr lang="en-US" sz="700" dirty="0">
              <a:solidFill>
                <a:schemeClr val="accent1">
                  <a:lumMod val="50000"/>
                </a:schemeClr>
              </a:solidFill>
            </a:endParaRPr>
          </a:p>
          <a:p>
            <a:pPr marL="0" indent="0">
              <a:buNone/>
            </a:pPr>
            <a:r>
              <a:rPr lang="en-US" dirty="0">
                <a:solidFill>
                  <a:schemeClr val="accent1">
                    <a:lumMod val="50000"/>
                  </a:schemeClr>
                </a:solidFill>
              </a:rPr>
              <a:t>Before the online system will allow you to “submit”     every adult leader must have a current Youth Protection Training Certificate. </a:t>
            </a:r>
          </a:p>
          <a:p>
            <a:pPr marL="0" indent="0">
              <a:buNone/>
            </a:pPr>
            <a:r>
              <a:rPr lang="en-US" dirty="0">
                <a:solidFill>
                  <a:schemeClr val="accent1">
                    <a:lumMod val="50000"/>
                  </a:schemeClr>
                </a:solidFill>
              </a:rPr>
              <a:t>Certification lasts 2 years.</a:t>
            </a:r>
          </a:p>
          <a:p>
            <a:pPr marL="0" indent="0">
              <a:buNone/>
            </a:pPr>
            <a:endParaRPr lang="en-US" sz="300" dirty="0">
              <a:solidFill>
                <a:schemeClr val="accent1">
                  <a:lumMod val="50000"/>
                </a:schemeClr>
              </a:solidFill>
            </a:endParaRPr>
          </a:p>
        </p:txBody>
      </p:sp>
      <p:pic>
        <p:nvPicPr>
          <p:cNvPr id="2" name="Picture 1">
            <a:extLst>
              <a:ext uri="{FF2B5EF4-FFF2-40B4-BE49-F238E27FC236}">
                <a16:creationId xmlns:a16="http://schemas.microsoft.com/office/drawing/2014/main" id="{92367F79-0A24-4FC3-847C-D195E1B18245}"/>
              </a:ext>
            </a:extLst>
          </p:cNvPr>
          <p:cNvPicPr>
            <a:picLocks noChangeAspect="1"/>
          </p:cNvPicPr>
          <p:nvPr/>
        </p:nvPicPr>
        <p:blipFill rotWithShape="1">
          <a:blip r:embed="rId3"/>
          <a:srcRect t="47637"/>
          <a:stretch/>
        </p:blipFill>
        <p:spPr>
          <a:xfrm>
            <a:off x="5334000" y="3507468"/>
            <a:ext cx="3882770" cy="2912708"/>
          </a:xfrm>
          <a:prstGeom prst="rect">
            <a:avLst/>
          </a:prstGeom>
        </p:spPr>
      </p:pic>
      <p:sp>
        <p:nvSpPr>
          <p:cNvPr id="4" name="Content Placeholder 5">
            <a:extLst>
              <a:ext uri="{FF2B5EF4-FFF2-40B4-BE49-F238E27FC236}">
                <a16:creationId xmlns:a16="http://schemas.microsoft.com/office/drawing/2014/main" id="{0B127E6D-125A-4C4A-9034-05C7B8E413A0}"/>
              </a:ext>
            </a:extLst>
          </p:cNvPr>
          <p:cNvSpPr txBox="1">
            <a:spLocks/>
          </p:cNvSpPr>
          <p:nvPr/>
        </p:nvSpPr>
        <p:spPr>
          <a:xfrm>
            <a:off x="555895" y="3697910"/>
            <a:ext cx="5108133" cy="237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00000"/>
                </a:solidFill>
              </a:rPr>
              <a:t>Tip #5</a:t>
            </a:r>
            <a:r>
              <a:rPr lang="en-US" dirty="0">
                <a:solidFill>
                  <a:srgbClr val="C00000"/>
                </a:solidFill>
              </a:rPr>
              <a:t>:</a:t>
            </a:r>
            <a:r>
              <a:rPr lang="en-US" dirty="0">
                <a:solidFill>
                  <a:schemeClr val="accent1">
                    <a:lumMod val="50000"/>
                  </a:schemeClr>
                </a:solidFill>
              </a:rPr>
              <a:t> </a:t>
            </a:r>
            <a:r>
              <a:rPr lang="en-US" dirty="0">
                <a:solidFill>
                  <a:srgbClr val="C00000"/>
                </a:solidFill>
              </a:rPr>
              <a:t>You will need to click the  “Update unit roster” Button to update training records on your re-charter.</a:t>
            </a:r>
            <a:endParaRPr lang="en-US" sz="2800" dirty="0">
              <a:solidFill>
                <a:srgbClr val="C00000"/>
              </a:solidFill>
            </a:endParaRPr>
          </a:p>
          <a:p>
            <a:pPr marL="0" indent="0">
              <a:buNone/>
            </a:pPr>
            <a:endParaRPr lang="en-US" sz="700" dirty="0">
              <a:solidFill>
                <a:schemeClr val="accent1">
                  <a:lumMod val="50000"/>
                </a:schemeClr>
              </a:solidFill>
            </a:endParaRPr>
          </a:p>
        </p:txBody>
      </p:sp>
    </p:spTree>
    <p:extLst>
      <p:ext uri="{BB962C8B-B14F-4D97-AF65-F5344CB8AC3E}">
        <p14:creationId xmlns:p14="http://schemas.microsoft.com/office/powerpoint/2010/main" val="273582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514350" y="469232"/>
            <a:ext cx="8124324" cy="5257800"/>
          </a:xfrm>
        </p:spPr>
        <p:txBody>
          <a:bodyPr>
            <a:normAutofit/>
          </a:bodyPr>
          <a:lstStyle/>
          <a:p>
            <a:pPr marL="0" indent="0">
              <a:buNone/>
            </a:pPr>
            <a:r>
              <a:rPr lang="en-US" b="1" dirty="0">
                <a:solidFill>
                  <a:srgbClr val="C00000"/>
                </a:solidFill>
              </a:rPr>
              <a:t>Tip #6:</a:t>
            </a:r>
            <a:r>
              <a:rPr lang="en-US" dirty="0">
                <a:solidFill>
                  <a:srgbClr val="C00000"/>
                </a:solidFill>
              </a:rPr>
              <a:t> Improve your Trained Leader % for Journey to Excellence by registering Adults in the Proper location.</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Adults who are not active with the unit can be registered as a Unit Scouter Reserve                               or as a College Scouter Reserve. </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Use these positions instead of Assistant Scoutmaster or Committee Member to help increase your trained leader %. </a:t>
            </a:r>
          </a:p>
          <a:p>
            <a:endParaRPr lang="en-US" dirty="0">
              <a:solidFill>
                <a:schemeClr val="accent1">
                  <a:lumMod val="50000"/>
                </a:schemeClr>
              </a:solidFill>
            </a:endParaRPr>
          </a:p>
        </p:txBody>
      </p:sp>
    </p:spTree>
    <p:extLst>
      <p:ext uri="{BB962C8B-B14F-4D97-AF65-F5344CB8AC3E}">
        <p14:creationId xmlns:p14="http://schemas.microsoft.com/office/powerpoint/2010/main" val="23815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FA1E9FB8-A5B8-436D-AADC-52DC3CEECE8D}"/>
              </a:ext>
            </a:extLst>
          </p:cNvPr>
          <p:cNvSpPr txBox="1">
            <a:spLocks/>
          </p:cNvSpPr>
          <p:nvPr/>
        </p:nvSpPr>
        <p:spPr>
          <a:xfrm>
            <a:off x="387625" y="2205659"/>
            <a:ext cx="2952750" cy="1381539"/>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b="1" dirty="0">
              <a:solidFill>
                <a:srgbClr val="C00000"/>
              </a:solidFill>
            </a:endParaRPr>
          </a:p>
        </p:txBody>
      </p:sp>
      <p:sp>
        <p:nvSpPr>
          <p:cNvPr id="5" name="TextBox 4"/>
          <p:cNvSpPr txBox="1"/>
          <p:nvPr/>
        </p:nvSpPr>
        <p:spPr>
          <a:xfrm>
            <a:off x="387625" y="502340"/>
            <a:ext cx="8756375" cy="5724644"/>
          </a:xfrm>
          <a:prstGeom prst="rect">
            <a:avLst/>
          </a:prstGeom>
          <a:noFill/>
        </p:spPr>
        <p:txBody>
          <a:bodyPr wrap="square" rtlCol="0">
            <a:spAutoFit/>
          </a:bodyPr>
          <a:lstStyle/>
          <a:p>
            <a:r>
              <a:rPr lang="en-US" sz="3600" dirty="0">
                <a:solidFill>
                  <a:schemeClr val="accent1">
                    <a:lumMod val="50000"/>
                  </a:schemeClr>
                </a:solidFill>
              </a:rPr>
              <a:t>Step 4 – Complete online steps 3-5</a:t>
            </a:r>
          </a:p>
          <a:p>
            <a:endParaRPr lang="en-US" sz="1400" dirty="0">
              <a:solidFill>
                <a:schemeClr val="accent1">
                  <a:lumMod val="50000"/>
                </a:schemeClr>
              </a:solidFill>
            </a:endParaRPr>
          </a:p>
          <a:p>
            <a:r>
              <a:rPr lang="en-US" sz="2800" dirty="0">
                <a:solidFill>
                  <a:schemeClr val="accent1">
                    <a:lumMod val="50000"/>
                  </a:schemeClr>
                </a:solidFill>
              </a:rPr>
              <a:t>Update your roster using the info you’ve collected</a:t>
            </a:r>
          </a:p>
          <a:p>
            <a:endParaRPr lang="en-US" sz="2800" dirty="0">
              <a:solidFill>
                <a:schemeClr val="accent1">
                  <a:lumMod val="50000"/>
                </a:schemeClr>
              </a:solidFill>
            </a:endParaRPr>
          </a:p>
          <a:p>
            <a:r>
              <a:rPr lang="en-US" sz="2800" dirty="0">
                <a:solidFill>
                  <a:schemeClr val="accent1">
                    <a:lumMod val="50000"/>
                  </a:schemeClr>
                </a:solidFill>
              </a:rPr>
              <a:t>Click “Check Roster”</a:t>
            </a:r>
          </a:p>
          <a:p>
            <a:pPr marL="914400" lvl="1" indent="-457200">
              <a:buFont typeface="Arial" panose="020B0604020202020204" pitchFamily="34" charset="0"/>
              <a:buChar char="•"/>
            </a:pPr>
            <a:r>
              <a:rPr lang="en-US" sz="2800" dirty="0">
                <a:solidFill>
                  <a:schemeClr val="accent1">
                    <a:lumMod val="50000"/>
                  </a:schemeClr>
                </a:solidFill>
              </a:rPr>
              <a:t>System will check your roster for errors &amp; warnings</a:t>
            </a:r>
          </a:p>
          <a:p>
            <a:pPr marL="1371600" lvl="2" indent="-457200">
              <a:buFont typeface="Arial" panose="020B0604020202020204" pitchFamily="34" charset="0"/>
              <a:buChar char="•"/>
            </a:pPr>
            <a:r>
              <a:rPr lang="en-US" sz="2800" dirty="0">
                <a:solidFill>
                  <a:srgbClr val="C00000"/>
                </a:solidFill>
              </a:rPr>
              <a:t>Error </a:t>
            </a:r>
            <a:r>
              <a:rPr lang="en-US" sz="2800" b="1" dirty="0">
                <a:solidFill>
                  <a:srgbClr val="C00000"/>
                </a:solidFill>
              </a:rPr>
              <a:t>must</a:t>
            </a:r>
            <a:r>
              <a:rPr lang="en-US" sz="2800" dirty="0">
                <a:solidFill>
                  <a:srgbClr val="C00000"/>
                </a:solidFill>
              </a:rPr>
              <a:t> be fixed</a:t>
            </a:r>
          </a:p>
          <a:p>
            <a:pPr marL="1828800" lvl="3" indent="-457200">
              <a:buFont typeface="Arial" panose="020B0604020202020204" pitchFamily="34" charset="0"/>
              <a:buChar char="•"/>
            </a:pPr>
            <a:r>
              <a:rPr lang="en-US" sz="2000" dirty="0" err="1">
                <a:solidFill>
                  <a:srgbClr val="C00000"/>
                </a:solidFill>
              </a:rPr>
              <a:t>Ie</a:t>
            </a:r>
            <a:r>
              <a:rPr lang="en-US" sz="2000" dirty="0">
                <a:solidFill>
                  <a:srgbClr val="C00000"/>
                </a:solidFill>
              </a:rPr>
              <a:t>: Adult has no Youth Protection</a:t>
            </a:r>
          </a:p>
          <a:p>
            <a:pPr marL="1828800" lvl="3" indent="-457200">
              <a:buFont typeface="Arial" panose="020B0604020202020204" pitchFamily="34" charset="0"/>
              <a:buChar char="•"/>
            </a:pPr>
            <a:r>
              <a:rPr lang="en-US" sz="2000" dirty="0" err="1">
                <a:solidFill>
                  <a:srgbClr val="C00000"/>
                </a:solidFill>
              </a:rPr>
              <a:t>Ie</a:t>
            </a:r>
            <a:r>
              <a:rPr lang="en-US" sz="2000" dirty="0">
                <a:solidFill>
                  <a:srgbClr val="C00000"/>
                </a:solidFill>
              </a:rPr>
              <a:t>: Not enough adults</a:t>
            </a:r>
            <a:r>
              <a:rPr lang="en-US" sz="2800" dirty="0">
                <a:solidFill>
                  <a:srgbClr val="C00000"/>
                </a:solidFill>
              </a:rPr>
              <a:t>	</a:t>
            </a:r>
          </a:p>
          <a:p>
            <a:pPr marL="1371600" lvl="2" indent="-457200">
              <a:buFont typeface="Arial" panose="020B0604020202020204" pitchFamily="34" charset="0"/>
              <a:buChar char="•"/>
            </a:pPr>
            <a:r>
              <a:rPr lang="en-US" sz="2800" dirty="0">
                <a:solidFill>
                  <a:srgbClr val="C00000"/>
                </a:solidFill>
              </a:rPr>
              <a:t>Warnings </a:t>
            </a:r>
            <a:r>
              <a:rPr lang="en-US" sz="2800" b="1" dirty="0">
                <a:solidFill>
                  <a:srgbClr val="C00000"/>
                </a:solidFill>
              </a:rPr>
              <a:t>should</a:t>
            </a:r>
            <a:r>
              <a:rPr lang="en-US" sz="2800" dirty="0">
                <a:solidFill>
                  <a:srgbClr val="C00000"/>
                </a:solidFill>
              </a:rPr>
              <a:t> be fixed </a:t>
            </a:r>
            <a:r>
              <a:rPr lang="en-US" sz="2000" dirty="0">
                <a:solidFill>
                  <a:srgbClr val="C00000"/>
                </a:solidFill>
              </a:rPr>
              <a:t>(if true fix, ignore false alarms)</a:t>
            </a:r>
          </a:p>
          <a:p>
            <a:pPr marL="1828800" lvl="3" indent="-457200">
              <a:buFont typeface="Arial" panose="020B0604020202020204" pitchFamily="34" charset="0"/>
              <a:buChar char="•"/>
            </a:pPr>
            <a:r>
              <a:rPr lang="en-US" dirty="0" err="1">
                <a:solidFill>
                  <a:srgbClr val="C00000"/>
                </a:solidFill>
              </a:rPr>
              <a:t>Ie</a:t>
            </a:r>
            <a:r>
              <a:rPr lang="en-US" dirty="0">
                <a:solidFill>
                  <a:srgbClr val="C00000"/>
                </a:solidFill>
              </a:rPr>
              <a:t>: Youth appears to old to be a </a:t>
            </a:r>
            <a:r>
              <a:rPr lang="en-US" dirty="0" err="1">
                <a:solidFill>
                  <a:srgbClr val="C00000"/>
                </a:solidFill>
              </a:rPr>
              <a:t>Webelos</a:t>
            </a:r>
            <a:endParaRPr lang="en-US" dirty="0">
              <a:solidFill>
                <a:srgbClr val="C00000"/>
              </a:solidFill>
            </a:endParaRPr>
          </a:p>
          <a:p>
            <a:pPr lvl="3"/>
            <a:endParaRPr lang="en-US" sz="800" dirty="0">
              <a:solidFill>
                <a:srgbClr val="C00000"/>
              </a:solidFill>
            </a:endParaRPr>
          </a:p>
          <a:p>
            <a:pPr marL="914400" lvl="1" indent="-457200">
              <a:buFont typeface="Arial" panose="020B0604020202020204" pitchFamily="34" charset="0"/>
              <a:buChar char="•"/>
              <a:tabLst>
                <a:tab pos="3257550" algn="l"/>
              </a:tabLst>
            </a:pPr>
            <a:r>
              <a:rPr lang="en-US" sz="2800" dirty="0">
                <a:solidFill>
                  <a:srgbClr val="002060"/>
                </a:solidFill>
              </a:rPr>
              <a:t>Once fixed click “Re-Validate” </a:t>
            </a:r>
          </a:p>
          <a:p>
            <a:pPr marL="1828800" lvl="3" indent="-457200">
              <a:buFont typeface="Arial" panose="020B0604020202020204" pitchFamily="34" charset="0"/>
              <a:buChar char="•"/>
            </a:pPr>
            <a:endParaRPr lang="en-US" dirty="0">
              <a:solidFill>
                <a:srgbClr val="C00000"/>
              </a:solidFill>
            </a:endParaRPr>
          </a:p>
          <a:p>
            <a:pPr marL="457200" indent="-457200">
              <a:buFont typeface="Arial" panose="020B0604020202020204" pitchFamily="34" charset="0"/>
              <a:buChar char="•"/>
            </a:pPr>
            <a:endParaRPr lang="en-US" sz="2800" dirty="0">
              <a:solidFill>
                <a:schemeClr val="accent1">
                  <a:lumMod val="50000"/>
                </a:schemeClr>
              </a:solidFill>
            </a:endParaRPr>
          </a:p>
        </p:txBody>
      </p:sp>
    </p:spTree>
    <p:extLst>
      <p:ext uri="{BB962C8B-B14F-4D97-AF65-F5344CB8AC3E}">
        <p14:creationId xmlns:p14="http://schemas.microsoft.com/office/powerpoint/2010/main" val="53468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24D3C-D56A-4FD2-B067-93A8E5859930}"/>
              </a:ext>
            </a:extLst>
          </p:cNvPr>
          <p:cNvPicPr>
            <a:picLocks noChangeAspect="1"/>
          </p:cNvPicPr>
          <p:nvPr/>
        </p:nvPicPr>
        <p:blipFill>
          <a:blip r:embed="rId3"/>
          <a:stretch>
            <a:fillRect/>
          </a:stretch>
        </p:blipFill>
        <p:spPr>
          <a:xfrm>
            <a:off x="0" y="39723"/>
            <a:ext cx="9144000" cy="5692139"/>
          </a:xfrm>
          <a:prstGeom prst="rect">
            <a:avLst/>
          </a:prstGeom>
        </p:spPr>
      </p:pic>
      <p:sp>
        <p:nvSpPr>
          <p:cNvPr id="3" name="Content Placeholder 5">
            <a:extLst>
              <a:ext uri="{FF2B5EF4-FFF2-40B4-BE49-F238E27FC236}">
                <a16:creationId xmlns:a16="http://schemas.microsoft.com/office/drawing/2014/main" id="{336FD4E0-DC44-4D1A-BBED-CBBD2B55BEB1}"/>
              </a:ext>
            </a:extLst>
          </p:cNvPr>
          <p:cNvSpPr txBox="1">
            <a:spLocks/>
          </p:cNvSpPr>
          <p:nvPr/>
        </p:nvSpPr>
        <p:spPr>
          <a:xfrm>
            <a:off x="206626" y="5700291"/>
            <a:ext cx="8197145" cy="506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00000"/>
                </a:solidFill>
              </a:rPr>
              <a:t>Click Summary </a:t>
            </a:r>
          </a:p>
        </p:txBody>
      </p:sp>
      <p:cxnSp>
        <p:nvCxnSpPr>
          <p:cNvPr id="5" name="Straight Arrow Connector 4">
            <a:extLst>
              <a:ext uri="{FF2B5EF4-FFF2-40B4-BE49-F238E27FC236}">
                <a16:creationId xmlns:a16="http://schemas.microsoft.com/office/drawing/2014/main" id="{2BEC1BD0-4AD3-43C4-8254-CF3FEDA99397}"/>
              </a:ext>
            </a:extLst>
          </p:cNvPr>
          <p:cNvCxnSpPr/>
          <p:nvPr/>
        </p:nvCxnSpPr>
        <p:spPr>
          <a:xfrm flipV="1">
            <a:off x="2664823" y="5556069"/>
            <a:ext cx="278674" cy="3972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86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336FD4E0-DC44-4D1A-BBED-CBBD2B55BEB1}"/>
              </a:ext>
            </a:extLst>
          </p:cNvPr>
          <p:cNvSpPr txBox="1">
            <a:spLocks/>
          </p:cNvSpPr>
          <p:nvPr/>
        </p:nvSpPr>
        <p:spPr>
          <a:xfrm>
            <a:off x="220963" y="173013"/>
            <a:ext cx="8197145" cy="506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00000"/>
                </a:solidFill>
              </a:rPr>
              <a:t>Update Your Fees:  </a:t>
            </a:r>
          </a:p>
        </p:txBody>
      </p:sp>
      <p:pic>
        <p:nvPicPr>
          <p:cNvPr id="4" name="Picture 3">
            <a:extLst>
              <a:ext uri="{FF2B5EF4-FFF2-40B4-BE49-F238E27FC236}">
                <a16:creationId xmlns:a16="http://schemas.microsoft.com/office/drawing/2014/main" id="{378001B5-BFB6-46B4-ADE3-A35A261EB298}"/>
              </a:ext>
            </a:extLst>
          </p:cNvPr>
          <p:cNvPicPr>
            <a:picLocks noChangeAspect="1"/>
          </p:cNvPicPr>
          <p:nvPr/>
        </p:nvPicPr>
        <p:blipFill rotWithShape="1">
          <a:blip r:embed="rId3"/>
          <a:srcRect b="14912"/>
          <a:stretch/>
        </p:blipFill>
        <p:spPr>
          <a:xfrm>
            <a:off x="628650" y="689976"/>
            <a:ext cx="8517427" cy="5995011"/>
          </a:xfrm>
          <a:prstGeom prst="rect">
            <a:avLst/>
          </a:prstGeom>
        </p:spPr>
      </p:pic>
      <p:cxnSp>
        <p:nvCxnSpPr>
          <p:cNvPr id="5" name="Straight Arrow Connector 4">
            <a:extLst>
              <a:ext uri="{FF2B5EF4-FFF2-40B4-BE49-F238E27FC236}">
                <a16:creationId xmlns:a16="http://schemas.microsoft.com/office/drawing/2014/main" id="{2BEC1BD0-4AD3-43C4-8254-CF3FEDA99397}"/>
              </a:ext>
            </a:extLst>
          </p:cNvPr>
          <p:cNvCxnSpPr>
            <a:cxnSpLocks/>
          </p:cNvCxnSpPr>
          <p:nvPr/>
        </p:nvCxnSpPr>
        <p:spPr>
          <a:xfrm>
            <a:off x="3200549" y="570299"/>
            <a:ext cx="2800201" cy="25348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5268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514350" y="469232"/>
            <a:ext cx="8124324" cy="5257800"/>
          </a:xfrm>
        </p:spPr>
        <p:txBody>
          <a:bodyPr>
            <a:normAutofit/>
          </a:bodyPr>
          <a:lstStyle/>
          <a:p>
            <a:pPr marL="0" indent="0">
              <a:buNone/>
            </a:pPr>
            <a:r>
              <a:rPr lang="en-US" sz="3600" dirty="0">
                <a:solidFill>
                  <a:schemeClr val="accent1">
                    <a:lumMod val="50000"/>
                  </a:schemeClr>
                </a:solidFill>
              </a:rPr>
              <a:t>What is Re-Charter?</a:t>
            </a:r>
          </a:p>
          <a:p>
            <a:pPr marL="0" indent="0">
              <a:buNone/>
            </a:pPr>
            <a:endParaRPr lang="en-US" sz="2400" dirty="0">
              <a:solidFill>
                <a:schemeClr val="accent1">
                  <a:lumMod val="50000"/>
                </a:schemeClr>
              </a:solidFill>
            </a:endParaRPr>
          </a:p>
          <a:p>
            <a:r>
              <a:rPr lang="en-US" sz="2400" dirty="0">
                <a:solidFill>
                  <a:schemeClr val="accent1">
                    <a:lumMod val="50000"/>
                  </a:schemeClr>
                </a:solidFill>
              </a:rPr>
              <a:t>Renewal of the Chartered Organizations annual commitment to continue owning and operating a Scouting unit</a:t>
            </a:r>
          </a:p>
          <a:p>
            <a:endParaRPr lang="en-US" sz="2400" dirty="0">
              <a:solidFill>
                <a:schemeClr val="accent1">
                  <a:lumMod val="50000"/>
                </a:schemeClr>
              </a:solidFill>
            </a:endParaRPr>
          </a:p>
          <a:p>
            <a:r>
              <a:rPr lang="en-US" sz="2400" dirty="0">
                <a:solidFill>
                  <a:schemeClr val="accent1">
                    <a:lumMod val="50000"/>
                  </a:schemeClr>
                </a:solidFill>
              </a:rPr>
              <a:t>Annual renewal of individual BSA memberships</a:t>
            </a:r>
          </a:p>
          <a:p>
            <a:endParaRPr lang="en-US" sz="2400" dirty="0">
              <a:solidFill>
                <a:schemeClr val="accent1">
                  <a:lumMod val="50000"/>
                </a:schemeClr>
              </a:solidFill>
            </a:endParaRPr>
          </a:p>
          <a:p>
            <a:r>
              <a:rPr lang="en-US" sz="2400" dirty="0">
                <a:solidFill>
                  <a:schemeClr val="accent1">
                    <a:lumMod val="50000"/>
                  </a:schemeClr>
                </a:solidFill>
              </a:rPr>
              <a:t>Authorization for the organization to use the BSA’s                         Intellectual Property</a:t>
            </a:r>
          </a:p>
          <a:p>
            <a:endParaRPr lang="en-US" sz="2400" dirty="0">
              <a:solidFill>
                <a:schemeClr val="accent1">
                  <a:lumMod val="50000"/>
                </a:schemeClr>
              </a:solidFill>
            </a:endParaRPr>
          </a:p>
          <a:p>
            <a:r>
              <a:rPr lang="en-US" sz="2400" dirty="0">
                <a:solidFill>
                  <a:schemeClr val="accent1">
                    <a:lumMod val="50000"/>
                  </a:schemeClr>
                </a:solidFill>
              </a:rPr>
              <a:t>Renewal is from January 1</a:t>
            </a:r>
            <a:r>
              <a:rPr lang="en-US" sz="2400" baseline="30000" dirty="0">
                <a:solidFill>
                  <a:schemeClr val="accent1">
                    <a:lumMod val="50000"/>
                  </a:schemeClr>
                </a:solidFill>
              </a:rPr>
              <a:t>st</a:t>
            </a:r>
            <a:r>
              <a:rPr lang="en-US" sz="2400" dirty="0">
                <a:solidFill>
                  <a:schemeClr val="accent1">
                    <a:lumMod val="50000"/>
                  </a:schemeClr>
                </a:solidFill>
              </a:rPr>
              <a:t> to December 31st</a:t>
            </a:r>
          </a:p>
          <a:p>
            <a:endParaRPr lang="en-US" dirty="0">
              <a:solidFill>
                <a:schemeClr val="accent1">
                  <a:lumMod val="50000"/>
                </a:schemeClr>
              </a:solidFill>
            </a:endParaRPr>
          </a:p>
        </p:txBody>
      </p:sp>
    </p:spTree>
    <p:extLst>
      <p:ext uri="{BB962C8B-B14F-4D97-AF65-F5344CB8AC3E}">
        <p14:creationId xmlns:p14="http://schemas.microsoft.com/office/powerpoint/2010/main" val="1511024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FA1E9FB8-A5B8-436D-AADC-52DC3CEECE8D}"/>
              </a:ext>
            </a:extLst>
          </p:cNvPr>
          <p:cNvSpPr txBox="1">
            <a:spLocks/>
          </p:cNvSpPr>
          <p:nvPr/>
        </p:nvSpPr>
        <p:spPr>
          <a:xfrm>
            <a:off x="495947" y="304800"/>
            <a:ext cx="8214916" cy="53008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chemeClr val="accent1">
                    <a:lumMod val="50000"/>
                  </a:schemeClr>
                </a:solidFill>
              </a:rPr>
              <a:t>Electronic Approval Option &amp; Total Fees</a:t>
            </a:r>
            <a:endParaRPr lang="en-US" sz="2400" dirty="0">
              <a:solidFill>
                <a:schemeClr val="accent1">
                  <a:lumMod val="50000"/>
                </a:schemeClr>
              </a:solidFill>
            </a:endParaRPr>
          </a:p>
        </p:txBody>
      </p:sp>
      <p:pic>
        <p:nvPicPr>
          <p:cNvPr id="2" name="Picture 1">
            <a:extLst>
              <a:ext uri="{FF2B5EF4-FFF2-40B4-BE49-F238E27FC236}">
                <a16:creationId xmlns:a16="http://schemas.microsoft.com/office/drawing/2014/main" id="{6488E870-2A18-4EEF-B790-ECBC05686173}"/>
              </a:ext>
            </a:extLst>
          </p:cNvPr>
          <p:cNvPicPr>
            <a:picLocks noChangeAspect="1"/>
          </p:cNvPicPr>
          <p:nvPr/>
        </p:nvPicPr>
        <p:blipFill>
          <a:blip r:embed="rId3"/>
          <a:stretch>
            <a:fillRect/>
          </a:stretch>
        </p:blipFill>
        <p:spPr>
          <a:xfrm>
            <a:off x="0" y="834886"/>
            <a:ext cx="9144000" cy="5578608"/>
          </a:xfrm>
          <a:prstGeom prst="rect">
            <a:avLst/>
          </a:prstGeom>
        </p:spPr>
      </p:pic>
      <p:sp>
        <p:nvSpPr>
          <p:cNvPr id="5" name="Rectangle 4">
            <a:extLst>
              <a:ext uri="{FF2B5EF4-FFF2-40B4-BE49-F238E27FC236}">
                <a16:creationId xmlns:a16="http://schemas.microsoft.com/office/drawing/2014/main" id="{55EF717E-5821-4B4E-B0F6-B95DEBBC938C}"/>
              </a:ext>
            </a:extLst>
          </p:cNvPr>
          <p:cNvSpPr/>
          <p:nvPr/>
        </p:nvSpPr>
        <p:spPr>
          <a:xfrm>
            <a:off x="7616858" y="3035431"/>
            <a:ext cx="292230" cy="12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041B7A-49E8-4E2A-BBB7-FD1AE17816C4}"/>
              </a:ext>
            </a:extLst>
          </p:cNvPr>
          <p:cNvSpPr txBox="1"/>
          <p:nvPr/>
        </p:nvSpPr>
        <p:spPr>
          <a:xfrm>
            <a:off x="7503733" y="2978869"/>
            <a:ext cx="527901" cy="261610"/>
          </a:xfrm>
          <a:prstGeom prst="rect">
            <a:avLst/>
          </a:prstGeom>
          <a:noFill/>
        </p:spPr>
        <p:txBody>
          <a:bodyPr wrap="square" rtlCol="0">
            <a:spAutoFit/>
          </a:bodyPr>
          <a:lstStyle/>
          <a:p>
            <a:r>
              <a:rPr lang="en-US" sz="1050" dirty="0"/>
              <a:t>$5.00</a:t>
            </a:r>
          </a:p>
        </p:txBody>
      </p:sp>
      <p:sp>
        <p:nvSpPr>
          <p:cNvPr id="3" name="Rectangle 2">
            <a:extLst>
              <a:ext uri="{FF2B5EF4-FFF2-40B4-BE49-F238E27FC236}">
                <a16:creationId xmlns:a16="http://schemas.microsoft.com/office/drawing/2014/main" id="{0E99959B-D1EE-4825-B5B0-1FF11905C099}"/>
              </a:ext>
            </a:extLst>
          </p:cNvPr>
          <p:cNvSpPr/>
          <p:nvPr/>
        </p:nvSpPr>
        <p:spPr>
          <a:xfrm>
            <a:off x="5266482" y="2696901"/>
            <a:ext cx="1041722" cy="2210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2A7376-52F5-4B76-A414-8EA3F8EEFE1C}"/>
              </a:ext>
            </a:extLst>
          </p:cNvPr>
          <p:cNvSpPr/>
          <p:nvPr/>
        </p:nvSpPr>
        <p:spPr>
          <a:xfrm>
            <a:off x="6215606" y="2696902"/>
            <a:ext cx="2495258" cy="636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2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FA1E9FB8-A5B8-436D-AADC-52DC3CEECE8D}"/>
              </a:ext>
            </a:extLst>
          </p:cNvPr>
          <p:cNvSpPr txBox="1">
            <a:spLocks/>
          </p:cNvSpPr>
          <p:nvPr/>
        </p:nvSpPr>
        <p:spPr>
          <a:xfrm>
            <a:off x="495947" y="304800"/>
            <a:ext cx="8214916" cy="53008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chemeClr val="accent1">
                    <a:lumMod val="50000"/>
                  </a:schemeClr>
                </a:solidFill>
              </a:rPr>
              <a:t>Non-Electronic Approval</a:t>
            </a:r>
            <a:endParaRPr lang="en-US" sz="2400" dirty="0">
              <a:solidFill>
                <a:schemeClr val="accent1">
                  <a:lumMod val="50000"/>
                </a:schemeClr>
              </a:solidFill>
            </a:endParaRPr>
          </a:p>
        </p:txBody>
      </p:sp>
      <p:pic>
        <p:nvPicPr>
          <p:cNvPr id="3" name="Picture 2">
            <a:extLst>
              <a:ext uri="{FF2B5EF4-FFF2-40B4-BE49-F238E27FC236}">
                <a16:creationId xmlns:a16="http://schemas.microsoft.com/office/drawing/2014/main" id="{F4D42C85-2CCA-4EFF-BEDF-90E3F2152E7E}"/>
              </a:ext>
            </a:extLst>
          </p:cNvPr>
          <p:cNvPicPr>
            <a:picLocks noChangeAspect="1"/>
          </p:cNvPicPr>
          <p:nvPr/>
        </p:nvPicPr>
        <p:blipFill>
          <a:blip r:embed="rId3"/>
          <a:stretch>
            <a:fillRect/>
          </a:stretch>
        </p:blipFill>
        <p:spPr>
          <a:xfrm>
            <a:off x="31405" y="821916"/>
            <a:ext cx="9144000" cy="6007492"/>
          </a:xfrm>
          <a:prstGeom prst="rect">
            <a:avLst/>
          </a:prstGeom>
        </p:spPr>
      </p:pic>
      <p:sp>
        <p:nvSpPr>
          <p:cNvPr id="5" name="Rectangle 4">
            <a:extLst>
              <a:ext uri="{FF2B5EF4-FFF2-40B4-BE49-F238E27FC236}">
                <a16:creationId xmlns:a16="http://schemas.microsoft.com/office/drawing/2014/main" id="{55EF717E-5821-4B4E-B0F6-B95DEBBC938C}"/>
              </a:ext>
            </a:extLst>
          </p:cNvPr>
          <p:cNvSpPr/>
          <p:nvPr/>
        </p:nvSpPr>
        <p:spPr>
          <a:xfrm>
            <a:off x="7532015" y="3879866"/>
            <a:ext cx="292230" cy="12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041B7A-49E8-4E2A-BBB7-FD1AE17816C4}"/>
              </a:ext>
            </a:extLst>
          </p:cNvPr>
          <p:cNvSpPr txBox="1"/>
          <p:nvPr/>
        </p:nvSpPr>
        <p:spPr>
          <a:xfrm>
            <a:off x="7458445" y="3812454"/>
            <a:ext cx="527901" cy="261610"/>
          </a:xfrm>
          <a:prstGeom prst="rect">
            <a:avLst/>
          </a:prstGeom>
          <a:noFill/>
        </p:spPr>
        <p:txBody>
          <a:bodyPr wrap="square" rtlCol="0">
            <a:spAutoFit/>
          </a:bodyPr>
          <a:lstStyle/>
          <a:p>
            <a:r>
              <a:rPr lang="en-US" sz="1050" dirty="0"/>
              <a:t>$5.00</a:t>
            </a:r>
          </a:p>
        </p:txBody>
      </p:sp>
    </p:spTree>
    <p:extLst>
      <p:ext uri="{BB962C8B-B14F-4D97-AF65-F5344CB8AC3E}">
        <p14:creationId xmlns:p14="http://schemas.microsoft.com/office/powerpoint/2010/main" val="25855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C91BA-8CF0-48E7-8002-BB517052BB05}"/>
              </a:ext>
            </a:extLst>
          </p:cNvPr>
          <p:cNvPicPr>
            <a:picLocks noChangeAspect="1"/>
          </p:cNvPicPr>
          <p:nvPr/>
        </p:nvPicPr>
        <p:blipFill>
          <a:blip r:embed="rId3"/>
          <a:stretch>
            <a:fillRect/>
          </a:stretch>
        </p:blipFill>
        <p:spPr>
          <a:xfrm>
            <a:off x="0" y="509071"/>
            <a:ext cx="9144000" cy="5345196"/>
          </a:xfrm>
          <a:prstGeom prst="rect">
            <a:avLst/>
          </a:prstGeom>
        </p:spPr>
      </p:pic>
      <p:sp>
        <p:nvSpPr>
          <p:cNvPr id="4" name="Content Placeholder 11">
            <a:extLst>
              <a:ext uri="{FF2B5EF4-FFF2-40B4-BE49-F238E27FC236}">
                <a16:creationId xmlns:a16="http://schemas.microsoft.com/office/drawing/2014/main" id="{FA1E9FB8-A5B8-436D-AADC-52DC3CEECE8D}"/>
              </a:ext>
            </a:extLst>
          </p:cNvPr>
          <p:cNvSpPr txBox="1">
            <a:spLocks/>
          </p:cNvSpPr>
          <p:nvPr/>
        </p:nvSpPr>
        <p:spPr>
          <a:xfrm>
            <a:off x="495947" y="168170"/>
            <a:ext cx="8214916" cy="53008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chemeClr val="accent1">
                    <a:lumMod val="50000"/>
                  </a:schemeClr>
                </a:solidFill>
              </a:rPr>
              <a:t>Payment Options</a:t>
            </a:r>
            <a:endParaRPr lang="en-US" sz="2400" dirty="0">
              <a:solidFill>
                <a:schemeClr val="accent1">
                  <a:lumMod val="50000"/>
                </a:schemeClr>
              </a:solidFill>
            </a:endParaRPr>
          </a:p>
        </p:txBody>
      </p:sp>
      <p:sp>
        <p:nvSpPr>
          <p:cNvPr id="9" name="Rectangle 8">
            <a:extLst>
              <a:ext uri="{FF2B5EF4-FFF2-40B4-BE49-F238E27FC236}">
                <a16:creationId xmlns:a16="http://schemas.microsoft.com/office/drawing/2014/main" id="{A992588E-4493-4BCA-B2C3-33C2ADBEFC22}"/>
              </a:ext>
            </a:extLst>
          </p:cNvPr>
          <p:cNvSpPr/>
          <p:nvPr/>
        </p:nvSpPr>
        <p:spPr>
          <a:xfrm>
            <a:off x="7659607" y="2859138"/>
            <a:ext cx="292230" cy="12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5F158D-C43B-422E-9BF7-A73817443709}"/>
              </a:ext>
            </a:extLst>
          </p:cNvPr>
          <p:cNvSpPr txBox="1"/>
          <p:nvPr/>
        </p:nvSpPr>
        <p:spPr>
          <a:xfrm>
            <a:off x="7543494" y="2791734"/>
            <a:ext cx="527901" cy="261610"/>
          </a:xfrm>
          <a:prstGeom prst="rect">
            <a:avLst/>
          </a:prstGeom>
          <a:noFill/>
        </p:spPr>
        <p:txBody>
          <a:bodyPr wrap="square" rtlCol="0">
            <a:spAutoFit/>
          </a:bodyPr>
          <a:lstStyle/>
          <a:p>
            <a:r>
              <a:rPr lang="en-US" sz="1050" dirty="0"/>
              <a:t>$5.00</a:t>
            </a:r>
          </a:p>
        </p:txBody>
      </p:sp>
    </p:spTree>
    <p:extLst>
      <p:ext uri="{BB962C8B-B14F-4D97-AF65-F5344CB8AC3E}">
        <p14:creationId xmlns:p14="http://schemas.microsoft.com/office/powerpoint/2010/main" val="240859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434F5454-82E2-48EE-8B7A-A2645DDF62C7}"/>
              </a:ext>
            </a:extLst>
          </p:cNvPr>
          <p:cNvSpPr txBox="1">
            <a:spLocks/>
          </p:cNvSpPr>
          <p:nvPr/>
        </p:nvSpPr>
        <p:spPr>
          <a:xfrm>
            <a:off x="175095" y="6093578"/>
            <a:ext cx="8874312" cy="594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00000"/>
                </a:solidFill>
              </a:rPr>
              <a:t>Click Submit to Council </a:t>
            </a:r>
            <a:endParaRPr lang="en-US" sz="1800" dirty="0">
              <a:solidFill>
                <a:srgbClr val="C00000"/>
              </a:solidFill>
            </a:endParaRPr>
          </a:p>
        </p:txBody>
      </p:sp>
      <p:pic>
        <p:nvPicPr>
          <p:cNvPr id="3" name="Picture 2">
            <a:extLst>
              <a:ext uri="{FF2B5EF4-FFF2-40B4-BE49-F238E27FC236}">
                <a16:creationId xmlns:a16="http://schemas.microsoft.com/office/drawing/2014/main" id="{C6F1CC18-D9AE-4915-98C3-2FBCF92DAE99}"/>
              </a:ext>
            </a:extLst>
          </p:cNvPr>
          <p:cNvPicPr>
            <a:picLocks noChangeAspect="1"/>
          </p:cNvPicPr>
          <p:nvPr/>
        </p:nvPicPr>
        <p:blipFill rotWithShape="1">
          <a:blip r:embed="rId3"/>
          <a:srcRect b="1402"/>
          <a:stretch/>
        </p:blipFill>
        <p:spPr>
          <a:xfrm>
            <a:off x="40251" y="345982"/>
            <a:ext cx="9144000" cy="5576354"/>
          </a:xfrm>
          <a:prstGeom prst="rect">
            <a:avLst/>
          </a:prstGeom>
        </p:spPr>
      </p:pic>
      <p:cxnSp>
        <p:nvCxnSpPr>
          <p:cNvPr id="6" name="Straight Arrow Connector 5">
            <a:extLst>
              <a:ext uri="{FF2B5EF4-FFF2-40B4-BE49-F238E27FC236}">
                <a16:creationId xmlns:a16="http://schemas.microsoft.com/office/drawing/2014/main" id="{0AFD2991-7E66-4097-9DC0-E0228EE7E759}"/>
              </a:ext>
            </a:extLst>
          </p:cNvPr>
          <p:cNvCxnSpPr/>
          <p:nvPr/>
        </p:nvCxnSpPr>
        <p:spPr>
          <a:xfrm flipV="1">
            <a:off x="2264735" y="5667153"/>
            <a:ext cx="414670" cy="426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254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555C17-5311-45DD-B553-F9EB8D9F8EE3}"/>
              </a:ext>
            </a:extLst>
          </p:cNvPr>
          <p:cNvPicPr>
            <a:picLocks noChangeAspect="1"/>
          </p:cNvPicPr>
          <p:nvPr/>
        </p:nvPicPr>
        <p:blipFill>
          <a:blip r:embed="rId3"/>
          <a:stretch>
            <a:fillRect/>
          </a:stretch>
        </p:blipFill>
        <p:spPr>
          <a:xfrm>
            <a:off x="297455" y="0"/>
            <a:ext cx="8306718" cy="5861236"/>
          </a:xfrm>
          <a:prstGeom prst="rect">
            <a:avLst/>
          </a:prstGeom>
        </p:spPr>
      </p:pic>
      <p:sp>
        <p:nvSpPr>
          <p:cNvPr id="7" name="Content Placeholder 5">
            <a:extLst>
              <a:ext uri="{FF2B5EF4-FFF2-40B4-BE49-F238E27FC236}">
                <a16:creationId xmlns:a16="http://schemas.microsoft.com/office/drawing/2014/main" id="{434F5454-82E2-48EE-8B7A-A2645DDF62C7}"/>
              </a:ext>
            </a:extLst>
          </p:cNvPr>
          <p:cNvSpPr txBox="1">
            <a:spLocks/>
          </p:cNvSpPr>
          <p:nvPr/>
        </p:nvSpPr>
        <p:spPr>
          <a:xfrm>
            <a:off x="269688" y="5712488"/>
            <a:ext cx="8874312" cy="1145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00000"/>
                </a:solidFill>
              </a:rPr>
              <a:t>Print the Renewal Application</a:t>
            </a:r>
          </a:p>
          <a:p>
            <a:pPr marL="0" indent="0">
              <a:buFont typeface="Arial" panose="020B0604020202020204" pitchFamily="34" charset="0"/>
              <a:buNone/>
            </a:pPr>
            <a:r>
              <a:rPr lang="en-US" dirty="0">
                <a:solidFill>
                  <a:srgbClr val="C00000"/>
                </a:solidFill>
              </a:rPr>
              <a:t>	</a:t>
            </a:r>
            <a:r>
              <a:rPr lang="en-US" sz="2000" dirty="0">
                <a:solidFill>
                  <a:srgbClr val="C00000"/>
                </a:solidFill>
              </a:rPr>
              <a:t>Select Unit Charter Renewal Report Package (</a:t>
            </a:r>
            <a:r>
              <a:rPr lang="en-US" sz="2000" b="1" dirty="0">
                <a:solidFill>
                  <a:srgbClr val="C00000"/>
                </a:solidFill>
              </a:rPr>
              <a:t>NOT</a:t>
            </a:r>
            <a:r>
              <a:rPr lang="en-US" sz="2000" dirty="0">
                <a:solidFill>
                  <a:srgbClr val="C00000"/>
                </a:solidFill>
              </a:rPr>
              <a:t> the E-Z Report) </a:t>
            </a:r>
            <a:endParaRPr lang="en-US" dirty="0">
              <a:solidFill>
                <a:srgbClr val="C00000"/>
              </a:solidFill>
            </a:endParaRPr>
          </a:p>
        </p:txBody>
      </p:sp>
      <p:cxnSp>
        <p:nvCxnSpPr>
          <p:cNvPr id="6" name="Straight Arrow Connector 5">
            <a:extLst>
              <a:ext uri="{FF2B5EF4-FFF2-40B4-BE49-F238E27FC236}">
                <a16:creationId xmlns:a16="http://schemas.microsoft.com/office/drawing/2014/main" id="{0AFD2991-7E66-4097-9DC0-E0228EE7E759}"/>
              </a:ext>
            </a:extLst>
          </p:cNvPr>
          <p:cNvCxnSpPr>
            <a:cxnSpLocks/>
          </p:cNvCxnSpPr>
          <p:nvPr/>
        </p:nvCxnSpPr>
        <p:spPr>
          <a:xfrm flipV="1">
            <a:off x="4706844" y="5614453"/>
            <a:ext cx="904932" cy="2467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69482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822203-9B0D-4AF5-9AAB-44E4C1599842}"/>
              </a:ext>
            </a:extLst>
          </p:cNvPr>
          <p:cNvPicPr>
            <a:picLocks noChangeAspect="1"/>
          </p:cNvPicPr>
          <p:nvPr/>
        </p:nvPicPr>
        <p:blipFill rotWithShape="1">
          <a:blip r:embed="rId3"/>
          <a:srcRect b="49648"/>
          <a:stretch/>
        </p:blipFill>
        <p:spPr>
          <a:xfrm>
            <a:off x="0" y="711911"/>
            <a:ext cx="8192430" cy="4932006"/>
          </a:xfrm>
          <a:prstGeom prst="rect">
            <a:avLst/>
          </a:prstGeom>
        </p:spPr>
      </p:pic>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397564" y="225288"/>
            <a:ext cx="8746436" cy="596348"/>
          </a:xfrm>
        </p:spPr>
        <p:txBody>
          <a:bodyPr>
            <a:normAutofit/>
          </a:bodyPr>
          <a:lstStyle/>
          <a:p>
            <a:pPr marL="0" indent="0">
              <a:buNone/>
            </a:pPr>
            <a:r>
              <a:rPr lang="en-US" dirty="0">
                <a:solidFill>
                  <a:schemeClr val="accent1">
                    <a:lumMod val="50000"/>
                  </a:schemeClr>
                </a:solidFill>
              </a:rPr>
              <a:t>STEP 5: Obtain Signatures and Collect Missing Items</a:t>
            </a:r>
          </a:p>
        </p:txBody>
      </p:sp>
      <p:sp>
        <p:nvSpPr>
          <p:cNvPr id="5" name="Content Placeholder 5">
            <a:extLst/>
          </p:cNvPr>
          <p:cNvSpPr txBox="1">
            <a:spLocks/>
          </p:cNvSpPr>
          <p:nvPr/>
        </p:nvSpPr>
        <p:spPr>
          <a:xfrm>
            <a:off x="396337" y="5643917"/>
            <a:ext cx="8351325" cy="1195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Any Items in </a:t>
            </a:r>
            <a:r>
              <a:rPr lang="en-US" b="1" dirty="0">
                <a:solidFill>
                  <a:srgbClr val="C00000"/>
                </a:solidFill>
              </a:rPr>
              <a:t>RED</a:t>
            </a:r>
            <a:r>
              <a:rPr lang="en-US" dirty="0">
                <a:solidFill>
                  <a:srgbClr val="C00000"/>
                </a:solidFill>
              </a:rPr>
              <a:t> on Front Page </a:t>
            </a:r>
            <a:r>
              <a:rPr lang="en-US" b="1" dirty="0">
                <a:solidFill>
                  <a:srgbClr val="C00000"/>
                </a:solidFill>
              </a:rPr>
              <a:t>MUST </a:t>
            </a:r>
            <a:r>
              <a:rPr lang="en-US" dirty="0">
                <a:solidFill>
                  <a:srgbClr val="C00000"/>
                </a:solidFill>
              </a:rPr>
              <a:t>be collected and submitted with the Re-charter</a:t>
            </a:r>
          </a:p>
        </p:txBody>
      </p:sp>
    </p:spTree>
    <p:extLst>
      <p:ext uri="{BB962C8B-B14F-4D97-AF65-F5344CB8AC3E}">
        <p14:creationId xmlns:p14="http://schemas.microsoft.com/office/powerpoint/2010/main" val="4175998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FA1E9FB8-A5B8-436D-AADC-52DC3CEECE8D}"/>
              </a:ext>
            </a:extLst>
          </p:cNvPr>
          <p:cNvSpPr txBox="1">
            <a:spLocks/>
          </p:cNvSpPr>
          <p:nvPr/>
        </p:nvSpPr>
        <p:spPr>
          <a:xfrm>
            <a:off x="387625" y="2205659"/>
            <a:ext cx="2952750" cy="1381539"/>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b="1" dirty="0">
              <a:solidFill>
                <a:srgbClr val="C00000"/>
              </a:solidFill>
            </a:endParaRPr>
          </a:p>
        </p:txBody>
      </p:sp>
      <p:sp>
        <p:nvSpPr>
          <p:cNvPr id="5" name="TextBox 4"/>
          <p:cNvSpPr txBox="1"/>
          <p:nvPr/>
        </p:nvSpPr>
        <p:spPr>
          <a:xfrm>
            <a:off x="387625" y="502340"/>
            <a:ext cx="8515743" cy="4955203"/>
          </a:xfrm>
          <a:prstGeom prst="rect">
            <a:avLst/>
          </a:prstGeom>
          <a:noFill/>
        </p:spPr>
        <p:txBody>
          <a:bodyPr wrap="square" rtlCol="0">
            <a:spAutoFit/>
          </a:bodyPr>
          <a:lstStyle/>
          <a:p>
            <a:r>
              <a:rPr lang="en-US" sz="2800" b="1" dirty="0"/>
              <a:t>Criminal Background Re-checks</a:t>
            </a:r>
          </a:p>
          <a:p>
            <a:endParaRPr lang="en-US" sz="1200" b="1" dirty="0"/>
          </a:p>
          <a:p>
            <a:r>
              <a:rPr lang="en-US" sz="2800" dirty="0"/>
              <a:t>In our efforts to better protect youth, beginning in 2020, the BSA will implement periodic criminal background checks on a five-year bases. </a:t>
            </a:r>
          </a:p>
          <a:p>
            <a:endParaRPr lang="en-US" sz="1200" dirty="0"/>
          </a:p>
          <a:p>
            <a:r>
              <a:rPr lang="en-US" sz="2800" dirty="0"/>
              <a:t>All currently registered adults must receive the new disclosures and authorization documents, and must submit, with the re-charter, a signed authorization form before the annual registration can be processed. </a:t>
            </a:r>
          </a:p>
          <a:p>
            <a:endParaRPr lang="en-US" sz="1200" dirty="0"/>
          </a:p>
          <a:p>
            <a:r>
              <a:rPr lang="en-US" sz="2800" dirty="0"/>
              <a:t>These forms are in your re-charter packets and can be found on our Council website.</a:t>
            </a:r>
          </a:p>
        </p:txBody>
      </p:sp>
    </p:spTree>
    <p:extLst>
      <p:ext uri="{BB962C8B-B14F-4D97-AF65-F5344CB8AC3E}">
        <p14:creationId xmlns:p14="http://schemas.microsoft.com/office/powerpoint/2010/main" val="3404703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54D84A-09AF-4B75-A2D0-053E20AA7066}"/>
              </a:ext>
            </a:extLst>
          </p:cNvPr>
          <p:cNvPicPr>
            <a:picLocks noChangeAspect="1"/>
          </p:cNvPicPr>
          <p:nvPr/>
        </p:nvPicPr>
        <p:blipFill>
          <a:blip r:embed="rId3"/>
          <a:stretch>
            <a:fillRect/>
          </a:stretch>
        </p:blipFill>
        <p:spPr>
          <a:xfrm>
            <a:off x="908298" y="1059814"/>
            <a:ext cx="7327404" cy="5917319"/>
          </a:xfrm>
          <a:prstGeom prst="rect">
            <a:avLst/>
          </a:prstGeom>
        </p:spPr>
      </p:pic>
      <p:sp>
        <p:nvSpPr>
          <p:cNvPr id="5" name="Content Placeholder 5">
            <a:extLst/>
          </p:cNvPr>
          <p:cNvSpPr txBox="1">
            <a:spLocks/>
          </p:cNvSpPr>
          <p:nvPr/>
        </p:nvSpPr>
        <p:spPr>
          <a:xfrm>
            <a:off x="112845" y="145574"/>
            <a:ext cx="8918310" cy="1195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All Units </a:t>
            </a:r>
            <a:r>
              <a:rPr lang="en-US" b="1" dirty="0">
                <a:solidFill>
                  <a:srgbClr val="C00000"/>
                </a:solidFill>
              </a:rPr>
              <a:t>MUST</a:t>
            </a:r>
            <a:r>
              <a:rPr lang="en-US" dirty="0">
                <a:solidFill>
                  <a:srgbClr val="C00000"/>
                </a:solidFill>
              </a:rPr>
              <a:t> submit a paper copy of their Re-charter, even if they do electronic signature and pay online. </a:t>
            </a:r>
          </a:p>
        </p:txBody>
      </p:sp>
      <p:sp>
        <p:nvSpPr>
          <p:cNvPr id="8" name="Content Placeholder 5">
            <a:extLst>
              <a:ext uri="{FF2B5EF4-FFF2-40B4-BE49-F238E27FC236}">
                <a16:creationId xmlns:a16="http://schemas.microsoft.com/office/drawing/2014/main" id="{2A1D0F97-4761-4F76-A48A-ED1AF2B87FD5}"/>
              </a:ext>
            </a:extLst>
          </p:cNvPr>
          <p:cNvSpPr txBox="1">
            <a:spLocks/>
          </p:cNvSpPr>
          <p:nvPr/>
        </p:nvSpPr>
        <p:spPr>
          <a:xfrm>
            <a:off x="149011" y="6264715"/>
            <a:ext cx="3288183" cy="593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Electronic Receipt</a:t>
            </a:r>
          </a:p>
        </p:txBody>
      </p:sp>
      <p:cxnSp>
        <p:nvCxnSpPr>
          <p:cNvPr id="4" name="Straight Arrow Connector 3">
            <a:extLst>
              <a:ext uri="{FF2B5EF4-FFF2-40B4-BE49-F238E27FC236}">
                <a16:creationId xmlns:a16="http://schemas.microsoft.com/office/drawing/2014/main" id="{AF705306-01FF-48B0-8A09-F2F525CE5327}"/>
              </a:ext>
            </a:extLst>
          </p:cNvPr>
          <p:cNvCxnSpPr>
            <a:cxnSpLocks/>
          </p:cNvCxnSpPr>
          <p:nvPr/>
        </p:nvCxnSpPr>
        <p:spPr>
          <a:xfrm flipV="1">
            <a:off x="2893671" y="6088285"/>
            <a:ext cx="289369" cy="3819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4488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FA1E9FB8-A5B8-436D-AADC-52DC3CEECE8D}"/>
              </a:ext>
            </a:extLst>
          </p:cNvPr>
          <p:cNvSpPr txBox="1">
            <a:spLocks/>
          </p:cNvSpPr>
          <p:nvPr/>
        </p:nvSpPr>
        <p:spPr>
          <a:xfrm>
            <a:off x="387625" y="2205659"/>
            <a:ext cx="2952750" cy="1381539"/>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b="1" dirty="0">
              <a:solidFill>
                <a:srgbClr val="C00000"/>
              </a:solidFill>
            </a:endParaRPr>
          </a:p>
        </p:txBody>
      </p:sp>
      <p:sp>
        <p:nvSpPr>
          <p:cNvPr id="5" name="TextBox 4"/>
          <p:cNvSpPr txBox="1"/>
          <p:nvPr/>
        </p:nvSpPr>
        <p:spPr>
          <a:xfrm>
            <a:off x="387625" y="502340"/>
            <a:ext cx="8515743" cy="3970318"/>
          </a:xfrm>
          <a:prstGeom prst="rect">
            <a:avLst/>
          </a:prstGeom>
          <a:noFill/>
        </p:spPr>
        <p:txBody>
          <a:bodyPr wrap="square" rtlCol="0">
            <a:spAutoFit/>
          </a:bodyPr>
          <a:lstStyle/>
          <a:p>
            <a:r>
              <a:rPr lang="en-US" sz="2800" b="1" dirty="0">
                <a:solidFill>
                  <a:srgbClr val="C00000"/>
                </a:solidFill>
              </a:rPr>
              <a:t>Tip #7:</a:t>
            </a:r>
            <a:r>
              <a:rPr lang="en-US" sz="2800" dirty="0">
                <a:solidFill>
                  <a:srgbClr val="C00000"/>
                </a:solidFill>
              </a:rPr>
              <a:t> Utilize the Re-charter Turn-In Worksheet. </a:t>
            </a:r>
          </a:p>
          <a:p>
            <a:r>
              <a:rPr lang="en-US" sz="2800" dirty="0">
                <a:solidFill>
                  <a:srgbClr val="C00000"/>
                </a:solidFill>
              </a:rPr>
              <a:t>	This will help you verify that the re-charter is error 	free and ready to be submitted to the Council 	office. </a:t>
            </a:r>
          </a:p>
          <a:p>
            <a:endParaRPr lang="en-US" sz="2800" dirty="0">
              <a:solidFill>
                <a:srgbClr val="C00000"/>
              </a:solidFill>
            </a:endParaRPr>
          </a:p>
          <a:p>
            <a:endParaRPr lang="en-US" sz="2800" dirty="0">
              <a:solidFill>
                <a:srgbClr val="C00000"/>
              </a:solidFill>
            </a:endParaRPr>
          </a:p>
          <a:p>
            <a:r>
              <a:rPr lang="en-US" sz="2800" b="1" dirty="0">
                <a:solidFill>
                  <a:srgbClr val="C00000"/>
                </a:solidFill>
              </a:rPr>
              <a:t>Tip #8:</a:t>
            </a:r>
            <a:r>
              <a:rPr lang="en-US" sz="2800" dirty="0">
                <a:solidFill>
                  <a:srgbClr val="C00000"/>
                </a:solidFill>
              </a:rPr>
              <a:t> Your Unit Commissioner can HELP! </a:t>
            </a:r>
          </a:p>
          <a:p>
            <a:r>
              <a:rPr lang="en-US" sz="2800" dirty="0">
                <a:solidFill>
                  <a:srgbClr val="C00000"/>
                </a:solidFill>
              </a:rPr>
              <a:t>	Meet with him/her to review your re-charter prior 	to the District Beast Feast. </a:t>
            </a:r>
            <a:endParaRPr lang="en-US" sz="2000" dirty="0">
              <a:solidFill>
                <a:srgbClr val="C00000"/>
              </a:solidFill>
            </a:endParaRPr>
          </a:p>
        </p:txBody>
      </p:sp>
    </p:spTree>
    <p:extLst>
      <p:ext uri="{BB962C8B-B14F-4D97-AF65-F5344CB8AC3E}">
        <p14:creationId xmlns:p14="http://schemas.microsoft.com/office/powerpoint/2010/main" val="1893735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514350" y="469232"/>
            <a:ext cx="8461208" cy="5257800"/>
          </a:xfrm>
        </p:spPr>
        <p:txBody>
          <a:bodyPr>
            <a:normAutofit fontScale="92500" lnSpcReduction="20000"/>
          </a:bodyPr>
          <a:lstStyle/>
          <a:p>
            <a:pPr marL="0" indent="0">
              <a:buNone/>
            </a:pPr>
            <a:r>
              <a:rPr lang="en-US" sz="4000" b="1" dirty="0">
                <a:solidFill>
                  <a:srgbClr val="C00000"/>
                </a:solidFill>
              </a:rPr>
              <a:t>Step 6: Turn in Paperwork at: </a:t>
            </a:r>
          </a:p>
          <a:p>
            <a:pPr marL="0" indent="0" algn="ctr">
              <a:buNone/>
            </a:pPr>
            <a:r>
              <a:rPr lang="en-US" sz="4000" b="1" dirty="0">
                <a:solidFill>
                  <a:srgbClr val="002060"/>
                </a:solidFill>
              </a:rPr>
              <a:t>The WILD BEAST FEAST!</a:t>
            </a:r>
          </a:p>
          <a:p>
            <a:pPr marL="0" indent="0">
              <a:buNone/>
            </a:pPr>
            <a:endParaRPr lang="en-US" sz="300" dirty="0">
              <a:solidFill>
                <a:schemeClr val="accent1">
                  <a:lumMod val="50000"/>
                </a:schemeClr>
              </a:solidFill>
            </a:endParaRPr>
          </a:p>
          <a:p>
            <a:r>
              <a:rPr lang="en-US" dirty="0">
                <a:solidFill>
                  <a:schemeClr val="accent1">
                    <a:lumMod val="50000"/>
                  </a:schemeClr>
                </a:solidFill>
              </a:rPr>
              <a:t>Fun Social Event for Adults in the District!</a:t>
            </a:r>
          </a:p>
          <a:p>
            <a:r>
              <a:rPr lang="en-US" dirty="0">
                <a:solidFill>
                  <a:schemeClr val="accent1">
                    <a:lumMod val="50000"/>
                  </a:schemeClr>
                </a:solidFill>
              </a:rPr>
              <a:t>Bring your entire Committee!</a:t>
            </a:r>
          </a:p>
          <a:p>
            <a:r>
              <a:rPr lang="en-US" dirty="0">
                <a:solidFill>
                  <a:schemeClr val="accent1">
                    <a:lumMod val="50000"/>
                  </a:schemeClr>
                </a:solidFill>
              </a:rPr>
              <a:t>Bring “Beast” to Share with everyone</a:t>
            </a:r>
          </a:p>
          <a:p>
            <a:r>
              <a:rPr lang="en-US" dirty="0">
                <a:solidFill>
                  <a:schemeClr val="accent1">
                    <a:lumMod val="50000"/>
                  </a:schemeClr>
                </a:solidFill>
              </a:rPr>
              <a:t>District Sub-Committee’s will have tables</a:t>
            </a:r>
          </a:p>
          <a:p>
            <a:pPr lvl="1"/>
            <a:r>
              <a:rPr lang="en-US" dirty="0">
                <a:solidFill>
                  <a:schemeClr val="accent1">
                    <a:lumMod val="50000"/>
                  </a:schemeClr>
                </a:solidFill>
              </a:rPr>
              <a:t>Get your questions answered</a:t>
            </a:r>
          </a:p>
          <a:p>
            <a:pPr lvl="1"/>
            <a:r>
              <a:rPr lang="en-US" dirty="0">
                <a:solidFill>
                  <a:schemeClr val="accent1">
                    <a:lumMod val="50000"/>
                  </a:schemeClr>
                </a:solidFill>
              </a:rPr>
              <a:t>Learn about the fun stuff happening next year!</a:t>
            </a:r>
          </a:p>
          <a:p>
            <a:pPr marL="457200" lvl="1" indent="0">
              <a:buNone/>
            </a:pPr>
            <a:endParaRPr lang="en-US" sz="1600" dirty="0">
              <a:solidFill>
                <a:schemeClr val="accent1">
                  <a:lumMod val="50000"/>
                </a:schemeClr>
              </a:solidFill>
            </a:endParaRPr>
          </a:p>
          <a:p>
            <a:pPr marL="0" indent="0">
              <a:buNone/>
            </a:pPr>
            <a:r>
              <a:rPr lang="en-US" dirty="0">
                <a:solidFill>
                  <a:schemeClr val="accent1">
                    <a:lumMod val="50000"/>
                  </a:schemeClr>
                </a:solidFill>
              </a:rPr>
              <a:t>Your District Beast Feast is: </a:t>
            </a:r>
          </a:p>
          <a:p>
            <a:pPr marL="0" indent="0">
              <a:buNone/>
            </a:pPr>
            <a:r>
              <a:rPr lang="en-US" dirty="0">
                <a:solidFill>
                  <a:schemeClr val="accent1">
                    <a:lumMod val="50000"/>
                  </a:schemeClr>
                </a:solidFill>
              </a:rPr>
              <a:t>	Date &amp; Time: </a:t>
            </a:r>
          </a:p>
          <a:p>
            <a:pPr marL="0" indent="0">
              <a:buNone/>
            </a:pPr>
            <a:r>
              <a:rPr lang="en-US" dirty="0">
                <a:solidFill>
                  <a:schemeClr val="accent1">
                    <a:lumMod val="50000"/>
                  </a:schemeClr>
                </a:solidFill>
              </a:rPr>
              <a:t>	Location: </a:t>
            </a:r>
          </a:p>
        </p:txBody>
      </p:sp>
    </p:spTree>
    <p:extLst>
      <p:ext uri="{BB962C8B-B14F-4D97-AF65-F5344CB8AC3E}">
        <p14:creationId xmlns:p14="http://schemas.microsoft.com/office/powerpoint/2010/main" val="395747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514349" y="469232"/>
            <a:ext cx="8405061" cy="5257800"/>
          </a:xfrm>
        </p:spPr>
        <p:txBody>
          <a:bodyPr>
            <a:normAutofit/>
          </a:bodyPr>
          <a:lstStyle/>
          <a:p>
            <a:pPr marL="0" indent="0">
              <a:buNone/>
            </a:pPr>
            <a:r>
              <a:rPr lang="en-US" sz="3600" dirty="0">
                <a:solidFill>
                  <a:schemeClr val="accent1">
                    <a:lumMod val="50000"/>
                  </a:schemeClr>
                </a:solidFill>
              </a:rPr>
              <a:t>What is the Re-charter Process?</a:t>
            </a:r>
          </a:p>
          <a:p>
            <a:pPr marL="0" indent="0">
              <a:buNone/>
            </a:pPr>
            <a:endParaRPr lang="en-US" sz="600" dirty="0">
              <a:solidFill>
                <a:schemeClr val="accent1">
                  <a:lumMod val="50000"/>
                </a:schemeClr>
              </a:solidFill>
            </a:endParaRPr>
          </a:p>
          <a:p>
            <a:pPr marL="0" indent="0">
              <a:lnSpc>
                <a:spcPct val="150000"/>
              </a:lnSpc>
              <a:buNone/>
            </a:pPr>
            <a:r>
              <a:rPr lang="en-US" sz="2400" dirty="0">
                <a:solidFill>
                  <a:schemeClr val="accent1">
                    <a:lumMod val="50000"/>
                  </a:schemeClr>
                </a:solidFill>
              </a:rPr>
              <a:t>Step 1: Attend Recharter Kick-off, get your Recharter Access Code</a:t>
            </a:r>
          </a:p>
          <a:p>
            <a:pPr marL="0" indent="0">
              <a:lnSpc>
                <a:spcPct val="150000"/>
              </a:lnSpc>
              <a:buNone/>
            </a:pPr>
            <a:r>
              <a:rPr lang="en-US" sz="2400" dirty="0">
                <a:solidFill>
                  <a:schemeClr val="accent1">
                    <a:lumMod val="50000"/>
                  </a:schemeClr>
                </a:solidFill>
              </a:rPr>
              <a:t>Step 2: Register online and complete online steps 1-2. </a:t>
            </a:r>
          </a:p>
          <a:p>
            <a:pPr marL="0" indent="0">
              <a:lnSpc>
                <a:spcPct val="150000"/>
              </a:lnSpc>
              <a:buNone/>
            </a:pPr>
            <a:r>
              <a:rPr lang="en-US" sz="2400" dirty="0">
                <a:solidFill>
                  <a:schemeClr val="accent1">
                    <a:lumMod val="50000"/>
                  </a:schemeClr>
                </a:solidFill>
              </a:rPr>
              <a:t>Step 3: Inventory your members and collect fees. </a:t>
            </a:r>
          </a:p>
          <a:p>
            <a:pPr marL="0" indent="0">
              <a:lnSpc>
                <a:spcPct val="150000"/>
              </a:lnSpc>
              <a:buNone/>
            </a:pPr>
            <a:r>
              <a:rPr lang="en-US" sz="2400" dirty="0">
                <a:solidFill>
                  <a:schemeClr val="accent1">
                    <a:lumMod val="50000"/>
                  </a:schemeClr>
                </a:solidFill>
              </a:rPr>
              <a:t>Step 4: Complete online steps 3-5: Update roster and Submit</a:t>
            </a:r>
          </a:p>
          <a:p>
            <a:pPr marL="0" indent="0">
              <a:lnSpc>
                <a:spcPct val="150000"/>
              </a:lnSpc>
              <a:buNone/>
            </a:pPr>
            <a:r>
              <a:rPr lang="en-US" sz="2400" dirty="0">
                <a:solidFill>
                  <a:schemeClr val="accent1">
                    <a:lumMod val="50000"/>
                  </a:schemeClr>
                </a:solidFill>
              </a:rPr>
              <a:t>Step 5: Obtain signatures and collect missing Items</a:t>
            </a:r>
          </a:p>
          <a:p>
            <a:pPr marL="0" indent="0">
              <a:lnSpc>
                <a:spcPct val="150000"/>
              </a:lnSpc>
              <a:buNone/>
            </a:pPr>
            <a:r>
              <a:rPr lang="en-US" sz="2400" dirty="0">
                <a:solidFill>
                  <a:schemeClr val="accent1">
                    <a:lumMod val="50000"/>
                  </a:schemeClr>
                </a:solidFill>
              </a:rPr>
              <a:t>Step 6: Turn in paperwork at the District Wild Beast Feast! </a:t>
            </a:r>
          </a:p>
          <a:p>
            <a:pPr marL="0" indent="0">
              <a:buNone/>
            </a:pPr>
            <a:endParaRPr lang="en-US" sz="2200" dirty="0">
              <a:solidFill>
                <a:schemeClr val="accent1">
                  <a:lumMod val="50000"/>
                </a:schemeClr>
              </a:solidFill>
            </a:endParaRPr>
          </a:p>
          <a:p>
            <a:pPr marL="0" indent="0">
              <a:buNone/>
            </a:pPr>
            <a:endParaRPr lang="en-US" sz="2600" dirty="0">
              <a:solidFill>
                <a:schemeClr val="accent1">
                  <a:lumMod val="50000"/>
                </a:schemeClr>
              </a:solidFill>
            </a:endParaRPr>
          </a:p>
        </p:txBody>
      </p:sp>
    </p:spTree>
    <p:extLst>
      <p:ext uri="{BB962C8B-B14F-4D97-AF65-F5344CB8AC3E}">
        <p14:creationId xmlns:p14="http://schemas.microsoft.com/office/powerpoint/2010/main" val="227006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514350" y="469232"/>
            <a:ext cx="8461208" cy="5947610"/>
          </a:xfrm>
        </p:spPr>
        <p:txBody>
          <a:bodyPr>
            <a:normAutofit/>
          </a:bodyPr>
          <a:lstStyle/>
          <a:p>
            <a:pPr marL="0" indent="0">
              <a:buNone/>
            </a:pPr>
            <a:r>
              <a:rPr lang="en-US" sz="3600" dirty="0">
                <a:solidFill>
                  <a:schemeClr val="accent1">
                    <a:lumMod val="50000"/>
                  </a:schemeClr>
                </a:solidFill>
              </a:rPr>
              <a:t>Review of Key Dates:</a:t>
            </a:r>
          </a:p>
          <a:p>
            <a:pPr marL="0" indent="0">
              <a:buNone/>
            </a:pPr>
            <a:endParaRPr lang="en-US" sz="1000" dirty="0">
              <a:solidFill>
                <a:schemeClr val="accent1">
                  <a:lumMod val="50000"/>
                </a:schemeClr>
              </a:solidFill>
            </a:endParaRPr>
          </a:p>
          <a:p>
            <a:r>
              <a:rPr lang="en-US" sz="2400" dirty="0">
                <a:solidFill>
                  <a:schemeClr val="accent1">
                    <a:lumMod val="50000"/>
                  </a:schemeClr>
                </a:solidFill>
              </a:rPr>
              <a:t>Oct 1</a:t>
            </a:r>
            <a:r>
              <a:rPr lang="en-US" sz="2400" baseline="30000" dirty="0">
                <a:solidFill>
                  <a:schemeClr val="accent1">
                    <a:lumMod val="50000"/>
                  </a:schemeClr>
                </a:solidFill>
              </a:rPr>
              <a:t>st</a:t>
            </a:r>
            <a:r>
              <a:rPr lang="en-US" sz="2400" dirty="0">
                <a:solidFill>
                  <a:schemeClr val="accent1">
                    <a:lumMod val="50000"/>
                  </a:schemeClr>
                </a:solidFill>
              </a:rPr>
              <a:t> – Online Re-Charter system opens</a:t>
            </a:r>
          </a:p>
          <a:p>
            <a:pPr marL="0" indent="0">
              <a:buNone/>
            </a:pPr>
            <a:endParaRPr lang="en-US" sz="600" dirty="0">
              <a:solidFill>
                <a:schemeClr val="accent1">
                  <a:lumMod val="50000"/>
                </a:schemeClr>
              </a:solidFill>
            </a:endParaRPr>
          </a:p>
          <a:p>
            <a:r>
              <a:rPr lang="en-US" sz="2400" dirty="0">
                <a:solidFill>
                  <a:schemeClr val="accent1">
                    <a:lumMod val="50000"/>
                  </a:schemeClr>
                </a:solidFill>
              </a:rPr>
              <a:t>By Oct 31</a:t>
            </a:r>
            <a:r>
              <a:rPr lang="en-US" sz="2400" baseline="30000" dirty="0">
                <a:solidFill>
                  <a:schemeClr val="accent1">
                    <a:lumMod val="50000"/>
                  </a:schemeClr>
                </a:solidFill>
              </a:rPr>
              <a:t>st</a:t>
            </a:r>
            <a:r>
              <a:rPr lang="en-US" sz="2400" dirty="0">
                <a:solidFill>
                  <a:schemeClr val="accent1">
                    <a:lumMod val="50000"/>
                  </a:schemeClr>
                </a:solidFill>
              </a:rPr>
              <a:t> – Complete Steps 1-2: Register &amp; Review roster</a:t>
            </a:r>
          </a:p>
          <a:p>
            <a:pPr marL="0" indent="0">
              <a:buNone/>
            </a:pPr>
            <a:endParaRPr lang="en-US" sz="600" dirty="0">
              <a:solidFill>
                <a:schemeClr val="accent1">
                  <a:lumMod val="50000"/>
                </a:schemeClr>
              </a:solidFill>
            </a:endParaRPr>
          </a:p>
          <a:p>
            <a:r>
              <a:rPr lang="en-US" sz="2400" dirty="0">
                <a:solidFill>
                  <a:schemeClr val="accent1">
                    <a:lumMod val="50000"/>
                  </a:schemeClr>
                </a:solidFill>
              </a:rPr>
              <a:t>By Nov 21</a:t>
            </a:r>
            <a:r>
              <a:rPr lang="en-US" sz="2400" baseline="30000" dirty="0">
                <a:solidFill>
                  <a:schemeClr val="accent1">
                    <a:lumMod val="50000"/>
                  </a:schemeClr>
                </a:solidFill>
              </a:rPr>
              <a:t>st</a:t>
            </a:r>
            <a:r>
              <a:rPr lang="en-US" sz="2400" dirty="0">
                <a:solidFill>
                  <a:schemeClr val="accent1">
                    <a:lumMod val="50000"/>
                  </a:schemeClr>
                </a:solidFill>
              </a:rPr>
              <a:t> – Collect Fees, Submit the Recharter to Council. </a:t>
            </a:r>
          </a:p>
          <a:p>
            <a:pPr marL="0" indent="0">
              <a:buNone/>
            </a:pPr>
            <a:endParaRPr lang="en-US" sz="600" dirty="0">
              <a:solidFill>
                <a:schemeClr val="accent1">
                  <a:lumMod val="50000"/>
                </a:schemeClr>
              </a:solidFill>
            </a:endParaRPr>
          </a:p>
          <a:p>
            <a:r>
              <a:rPr lang="en-US" sz="2400" dirty="0">
                <a:solidFill>
                  <a:schemeClr val="accent1">
                    <a:lumMod val="50000"/>
                  </a:schemeClr>
                </a:solidFill>
              </a:rPr>
              <a:t>By Dec 4</a:t>
            </a:r>
            <a:r>
              <a:rPr lang="en-US" sz="2400" baseline="30000" dirty="0">
                <a:solidFill>
                  <a:schemeClr val="accent1">
                    <a:lumMod val="50000"/>
                  </a:schemeClr>
                </a:solidFill>
              </a:rPr>
              <a:t>th</a:t>
            </a:r>
            <a:r>
              <a:rPr lang="en-US" sz="2400" dirty="0">
                <a:solidFill>
                  <a:schemeClr val="accent1">
                    <a:lumMod val="50000"/>
                  </a:schemeClr>
                </a:solidFill>
              </a:rPr>
              <a:t> – Collect Missing Items, Obtain Signatures </a:t>
            </a:r>
          </a:p>
          <a:p>
            <a:pPr marL="0" indent="0">
              <a:buNone/>
            </a:pPr>
            <a:r>
              <a:rPr lang="en-US" sz="2400" dirty="0">
                <a:solidFill>
                  <a:schemeClr val="accent1">
                    <a:lumMod val="50000"/>
                  </a:schemeClr>
                </a:solidFill>
              </a:rPr>
              <a:t>		and Review with a Unit Commissioner</a:t>
            </a:r>
          </a:p>
          <a:p>
            <a:pPr marL="0" indent="0">
              <a:buNone/>
            </a:pPr>
            <a:endParaRPr lang="en-US" sz="600" dirty="0">
              <a:solidFill>
                <a:schemeClr val="accent1">
                  <a:lumMod val="50000"/>
                </a:schemeClr>
              </a:solidFill>
            </a:endParaRPr>
          </a:p>
          <a:p>
            <a:r>
              <a:rPr lang="en-US" sz="2400" dirty="0">
                <a:solidFill>
                  <a:schemeClr val="accent1">
                    <a:lumMod val="50000"/>
                  </a:schemeClr>
                </a:solidFill>
              </a:rPr>
              <a:t>Turn In Re-charter at your District Wild Beast Feast! </a:t>
            </a:r>
          </a:p>
          <a:p>
            <a:pPr marL="457200" lvl="1" indent="0">
              <a:buNone/>
            </a:pPr>
            <a:endParaRPr lang="en-US" dirty="0">
              <a:solidFill>
                <a:schemeClr val="accent1">
                  <a:lumMod val="50000"/>
                </a:schemeClr>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1078929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556592" y="2080109"/>
            <a:ext cx="9144000" cy="993775"/>
          </a:xfrm>
          <a:prstGeom prst="rect">
            <a:avLst/>
          </a:prstGeom>
        </p:spPr>
        <p:txBody>
          <a:bodyPr>
            <a:normAutofit/>
          </a:bodyPr>
          <a:lstStyle/>
          <a:p>
            <a:pPr algn="ctr"/>
            <a:r>
              <a:rPr lang="en-US" sz="4800" b="1" i="1" dirty="0">
                <a:solidFill>
                  <a:srgbClr val="0070C0"/>
                </a:solidFill>
                <a:latin typeface="Arial" charset="0"/>
                <a:ea typeface="Arial" charset="0"/>
                <a:cs typeface="Arial" charset="0"/>
              </a:rPr>
              <a:t>Questions</a:t>
            </a:r>
          </a:p>
        </p:txBody>
      </p:sp>
      <p:cxnSp>
        <p:nvCxnSpPr>
          <p:cNvPr id="4" name="Straight Connector 3"/>
          <p:cNvCxnSpPr>
            <a:cxnSpLocks/>
          </p:cNvCxnSpPr>
          <p:nvPr/>
        </p:nvCxnSpPr>
        <p:spPr>
          <a:xfrm>
            <a:off x="2544417" y="3073884"/>
            <a:ext cx="3233531"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76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AED082BE-4612-4B48-8BB2-1101AB9AFA3E}"/>
              </a:ext>
            </a:extLst>
          </p:cNvPr>
          <p:cNvSpPr txBox="1">
            <a:spLocks/>
          </p:cNvSpPr>
          <p:nvPr/>
        </p:nvSpPr>
        <p:spPr>
          <a:xfrm>
            <a:off x="0" y="552893"/>
            <a:ext cx="9144000" cy="6305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lumMod val="50000"/>
                  </a:schemeClr>
                </a:solidFill>
              </a:rPr>
              <a:t>This Training will walk you through the Re-charter process </a:t>
            </a:r>
          </a:p>
          <a:p>
            <a:pPr marL="0" indent="0" algn="ctr">
              <a:buNone/>
            </a:pPr>
            <a:r>
              <a:rPr lang="en-US" dirty="0">
                <a:solidFill>
                  <a:schemeClr val="accent1">
                    <a:lumMod val="50000"/>
                  </a:schemeClr>
                </a:solidFill>
              </a:rPr>
              <a:t>and will provide you with 8 helpful tips. </a:t>
            </a:r>
          </a:p>
          <a:p>
            <a:pPr marL="0" indent="0" algn="ctr">
              <a:buNone/>
            </a:pPr>
            <a:endParaRPr lang="en-US" dirty="0">
              <a:solidFill>
                <a:schemeClr val="accent1">
                  <a:lumMod val="50000"/>
                </a:schemeClr>
              </a:solidFill>
            </a:endParaRPr>
          </a:p>
          <a:p>
            <a:pPr marL="0" indent="0" algn="ctr">
              <a:buNone/>
            </a:pPr>
            <a:r>
              <a:rPr lang="en-US" dirty="0">
                <a:solidFill>
                  <a:schemeClr val="accent1">
                    <a:lumMod val="50000"/>
                  </a:schemeClr>
                </a:solidFill>
              </a:rPr>
              <a:t> </a:t>
            </a:r>
            <a:endParaRPr lang="en-US" sz="1200" dirty="0">
              <a:solidFill>
                <a:srgbClr val="C00000"/>
              </a:solidFill>
            </a:endParaRPr>
          </a:p>
          <a:p>
            <a:pPr marL="0" indent="0" algn="ctr">
              <a:buNone/>
            </a:pPr>
            <a:r>
              <a:rPr lang="en-US" b="1" dirty="0">
                <a:solidFill>
                  <a:srgbClr val="C00000"/>
                </a:solidFill>
              </a:rPr>
              <a:t>TIP #1: </a:t>
            </a:r>
          </a:p>
          <a:p>
            <a:pPr marL="0" indent="0" algn="ctr">
              <a:buNone/>
            </a:pPr>
            <a:r>
              <a:rPr lang="en-US" dirty="0">
                <a:solidFill>
                  <a:srgbClr val="C00000"/>
                </a:solidFill>
              </a:rPr>
              <a:t>Our Council office cannot process </a:t>
            </a:r>
          </a:p>
          <a:p>
            <a:pPr marL="0" indent="0" algn="ctr">
              <a:buNone/>
            </a:pPr>
            <a:r>
              <a:rPr lang="en-US" dirty="0">
                <a:solidFill>
                  <a:srgbClr val="C00000"/>
                </a:solidFill>
              </a:rPr>
              <a:t>Incomplete Re-charters. </a:t>
            </a:r>
          </a:p>
          <a:p>
            <a:pPr marL="0" indent="0" algn="ctr">
              <a:buNone/>
            </a:pPr>
            <a:r>
              <a:rPr lang="en-US" dirty="0">
                <a:solidFill>
                  <a:srgbClr val="C00000"/>
                </a:solidFill>
              </a:rPr>
              <a:t>All Re-charters must be PERFECT, in order to be processed.</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chemeClr val="accent1">
                    <a:lumMod val="50000"/>
                  </a:schemeClr>
                </a:solidFill>
              </a:rPr>
              <a:t>This training will help you complete a perfect charter</a:t>
            </a:r>
          </a:p>
        </p:txBody>
      </p:sp>
    </p:spTree>
    <p:extLst>
      <p:ext uri="{BB962C8B-B14F-4D97-AF65-F5344CB8AC3E}">
        <p14:creationId xmlns:p14="http://schemas.microsoft.com/office/powerpoint/2010/main" val="73395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FDB3D6-410D-4522-8ED6-CEF48D6D60FA}"/>
              </a:ext>
            </a:extLst>
          </p:cNvPr>
          <p:cNvSpPr>
            <a:spLocks noGrp="1"/>
          </p:cNvSpPr>
          <p:nvPr>
            <p:ph sz="half" idx="4294967295"/>
          </p:nvPr>
        </p:nvSpPr>
        <p:spPr>
          <a:xfrm>
            <a:off x="397564" y="225288"/>
            <a:ext cx="6745357" cy="596348"/>
          </a:xfrm>
        </p:spPr>
        <p:txBody>
          <a:bodyPr>
            <a:normAutofit/>
          </a:bodyPr>
          <a:lstStyle/>
          <a:p>
            <a:pPr marL="0" indent="0">
              <a:buNone/>
            </a:pPr>
            <a:r>
              <a:rPr lang="en-US" dirty="0">
                <a:solidFill>
                  <a:schemeClr val="accent1">
                    <a:lumMod val="50000"/>
                  </a:schemeClr>
                </a:solidFill>
              </a:rPr>
              <a:t>STEP 2: Register and complete steps 1-2</a:t>
            </a:r>
          </a:p>
        </p:txBody>
      </p:sp>
      <p:pic>
        <p:nvPicPr>
          <p:cNvPr id="4" name="Picture 3"/>
          <p:cNvPicPr>
            <a:picLocks noChangeAspect="1"/>
          </p:cNvPicPr>
          <p:nvPr/>
        </p:nvPicPr>
        <p:blipFill>
          <a:blip r:embed="rId3"/>
          <a:stretch>
            <a:fillRect/>
          </a:stretch>
        </p:blipFill>
        <p:spPr>
          <a:xfrm>
            <a:off x="2745630" y="763886"/>
            <a:ext cx="7026416" cy="5675417"/>
          </a:xfrm>
          <a:prstGeom prst="rect">
            <a:avLst/>
          </a:prstGeom>
        </p:spPr>
      </p:pic>
      <p:sp>
        <p:nvSpPr>
          <p:cNvPr id="5" name="Content Placeholder 5">
            <a:extLst/>
          </p:cNvPr>
          <p:cNvSpPr txBox="1">
            <a:spLocks/>
          </p:cNvSpPr>
          <p:nvPr/>
        </p:nvSpPr>
        <p:spPr>
          <a:xfrm>
            <a:off x="112307" y="2184935"/>
            <a:ext cx="3545294" cy="4599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C00000"/>
                </a:solidFill>
              </a:rPr>
              <a:t>Visit the Council website or </a:t>
            </a:r>
            <a:r>
              <a:rPr lang="en-US" sz="2600" b="1" dirty="0">
                <a:solidFill>
                  <a:srgbClr val="C00000"/>
                </a:solidFill>
              </a:rPr>
              <a:t>my.scouting.org </a:t>
            </a:r>
            <a:r>
              <a:rPr lang="en-US" sz="2600" dirty="0">
                <a:solidFill>
                  <a:srgbClr val="C00000"/>
                </a:solidFill>
              </a:rPr>
              <a:t>to get to the online system. </a:t>
            </a:r>
          </a:p>
          <a:p>
            <a:pPr marL="0" indent="0">
              <a:buNone/>
            </a:pPr>
            <a:endParaRPr lang="en-US" sz="2400" dirty="0">
              <a:solidFill>
                <a:srgbClr val="C00000"/>
              </a:solidFill>
            </a:endParaRPr>
          </a:p>
          <a:p>
            <a:pPr marL="0" indent="0">
              <a:buFont typeface="Arial" panose="020B0604020202020204" pitchFamily="34" charset="0"/>
              <a:buNone/>
            </a:pPr>
            <a:r>
              <a:rPr lang="en-US" sz="2600" dirty="0">
                <a:solidFill>
                  <a:srgbClr val="C00000"/>
                </a:solidFill>
              </a:rPr>
              <a:t>Access Code is on your Packet!</a:t>
            </a:r>
          </a:p>
          <a:p>
            <a:pPr marL="0" indent="0">
              <a:buFont typeface="Arial" panose="020B0604020202020204" pitchFamily="34" charset="0"/>
              <a:buNone/>
            </a:pPr>
            <a:endParaRPr lang="en-US" sz="2600" dirty="0">
              <a:solidFill>
                <a:srgbClr val="C00000"/>
              </a:solidFill>
            </a:endParaRPr>
          </a:p>
          <a:p>
            <a:pPr marL="0" indent="0">
              <a:buFont typeface="Arial" panose="020B0604020202020204" pitchFamily="34" charset="0"/>
              <a:buNone/>
            </a:pPr>
            <a:r>
              <a:rPr lang="en-US" sz="2600" dirty="0">
                <a:solidFill>
                  <a:srgbClr val="C00000"/>
                </a:solidFill>
              </a:rPr>
              <a:t>Click Register</a:t>
            </a:r>
          </a:p>
        </p:txBody>
      </p:sp>
      <p:cxnSp>
        <p:nvCxnSpPr>
          <p:cNvPr id="3" name="Straight Arrow Connector 2">
            <a:extLst>
              <a:ext uri="{FF2B5EF4-FFF2-40B4-BE49-F238E27FC236}">
                <a16:creationId xmlns:a16="http://schemas.microsoft.com/office/drawing/2014/main" id="{DA619BDA-140E-4B67-84C4-85FA6D21E45A}"/>
              </a:ext>
            </a:extLst>
          </p:cNvPr>
          <p:cNvCxnSpPr/>
          <p:nvPr/>
        </p:nvCxnSpPr>
        <p:spPr>
          <a:xfrm>
            <a:off x="2261937" y="5293895"/>
            <a:ext cx="1395663" cy="256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27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60FF6D-6CEC-44FE-B57F-56BFCCAEFD57}"/>
              </a:ext>
            </a:extLst>
          </p:cNvPr>
          <p:cNvPicPr>
            <a:picLocks noChangeAspect="1"/>
          </p:cNvPicPr>
          <p:nvPr/>
        </p:nvPicPr>
        <p:blipFill>
          <a:blip r:embed="rId3"/>
          <a:stretch>
            <a:fillRect/>
          </a:stretch>
        </p:blipFill>
        <p:spPr>
          <a:xfrm>
            <a:off x="2587530" y="917013"/>
            <a:ext cx="7053775" cy="5867400"/>
          </a:xfrm>
          <a:prstGeom prst="rect">
            <a:avLst/>
          </a:prstGeom>
        </p:spPr>
      </p:pic>
      <p:sp>
        <p:nvSpPr>
          <p:cNvPr id="4" name="Content Placeholder 5">
            <a:extLst>
              <a:ext uri="{FF2B5EF4-FFF2-40B4-BE49-F238E27FC236}">
                <a16:creationId xmlns:a16="http://schemas.microsoft.com/office/drawing/2014/main" id="{E93381A3-3E87-4094-840B-AFFD928CC854}"/>
              </a:ext>
            </a:extLst>
          </p:cNvPr>
          <p:cNvSpPr txBox="1">
            <a:spLocks/>
          </p:cNvSpPr>
          <p:nvPr/>
        </p:nvSpPr>
        <p:spPr>
          <a:xfrm>
            <a:off x="112306" y="2402303"/>
            <a:ext cx="5277841" cy="438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C00000"/>
                </a:solidFill>
              </a:rPr>
              <a:t>Enter Your Access Code:</a:t>
            </a:r>
          </a:p>
          <a:p>
            <a:pPr marL="0" indent="0">
              <a:buNone/>
            </a:pPr>
            <a:endParaRPr lang="en-US" sz="2600" dirty="0">
              <a:solidFill>
                <a:srgbClr val="C00000"/>
              </a:solidFill>
            </a:endParaRPr>
          </a:p>
          <a:p>
            <a:pPr marL="0" indent="0">
              <a:buNone/>
            </a:pPr>
            <a:r>
              <a:rPr lang="en-US" sz="2600" dirty="0">
                <a:solidFill>
                  <a:srgbClr val="C00000"/>
                </a:solidFill>
              </a:rPr>
              <a:t>Select Unit Type</a:t>
            </a:r>
          </a:p>
          <a:p>
            <a:pPr marL="0" indent="0">
              <a:buNone/>
            </a:pPr>
            <a:endParaRPr lang="en-US" sz="2600" dirty="0">
              <a:solidFill>
                <a:srgbClr val="C00000"/>
              </a:solidFill>
            </a:endParaRPr>
          </a:p>
          <a:p>
            <a:pPr marL="0" indent="0">
              <a:buNone/>
            </a:pPr>
            <a:r>
              <a:rPr lang="en-US" sz="2600" dirty="0">
                <a:solidFill>
                  <a:srgbClr val="C00000"/>
                </a:solidFill>
              </a:rPr>
              <a:t>Enter Unit Number </a:t>
            </a:r>
          </a:p>
          <a:p>
            <a:pPr marL="0" indent="0">
              <a:buNone/>
            </a:pPr>
            <a:r>
              <a:rPr lang="en-US" sz="2600" i="1" dirty="0">
                <a:solidFill>
                  <a:srgbClr val="C00000"/>
                </a:solidFill>
              </a:rPr>
              <a:t>(All 4 Digits, including zeroes)</a:t>
            </a:r>
          </a:p>
        </p:txBody>
      </p:sp>
      <p:cxnSp>
        <p:nvCxnSpPr>
          <p:cNvPr id="5" name="Straight Arrow Connector 4">
            <a:extLst>
              <a:ext uri="{FF2B5EF4-FFF2-40B4-BE49-F238E27FC236}">
                <a16:creationId xmlns:a16="http://schemas.microsoft.com/office/drawing/2014/main" id="{21C2F85D-EFB6-406B-95E6-A8BE817099F0}"/>
              </a:ext>
            </a:extLst>
          </p:cNvPr>
          <p:cNvCxnSpPr/>
          <p:nvPr/>
        </p:nvCxnSpPr>
        <p:spPr>
          <a:xfrm>
            <a:off x="3545305" y="2775284"/>
            <a:ext cx="866274" cy="10754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3B4D5E95-D06B-471C-9D7F-7AEE92A23272}"/>
              </a:ext>
            </a:extLst>
          </p:cNvPr>
          <p:cNvCxnSpPr/>
          <p:nvPr/>
        </p:nvCxnSpPr>
        <p:spPr>
          <a:xfrm>
            <a:off x="2587530" y="3721768"/>
            <a:ext cx="1824049" cy="5293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3F400F0B-BBA3-4D15-A96B-872FF88C5C2C}"/>
              </a:ext>
            </a:extLst>
          </p:cNvPr>
          <p:cNvCxnSpPr/>
          <p:nvPr/>
        </p:nvCxnSpPr>
        <p:spPr>
          <a:xfrm>
            <a:off x="3064042" y="4593358"/>
            <a:ext cx="1347537" cy="2513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579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AA64C9-911F-4A7B-9A3C-7A8B2E1A5746}"/>
              </a:ext>
            </a:extLst>
          </p:cNvPr>
          <p:cNvPicPr>
            <a:picLocks noChangeAspect="1"/>
          </p:cNvPicPr>
          <p:nvPr/>
        </p:nvPicPr>
        <p:blipFill>
          <a:blip r:embed="rId3"/>
          <a:stretch>
            <a:fillRect/>
          </a:stretch>
        </p:blipFill>
        <p:spPr>
          <a:xfrm>
            <a:off x="3639551" y="383256"/>
            <a:ext cx="5886535" cy="6651207"/>
          </a:xfrm>
          <a:prstGeom prst="rect">
            <a:avLst/>
          </a:prstGeom>
        </p:spPr>
      </p:pic>
      <p:sp>
        <p:nvSpPr>
          <p:cNvPr id="8" name="Content Placeholder 5">
            <a:extLst>
              <a:ext uri="{FF2B5EF4-FFF2-40B4-BE49-F238E27FC236}">
                <a16:creationId xmlns:a16="http://schemas.microsoft.com/office/drawing/2014/main" id="{20C0EAA6-290E-49FD-98D3-E6E17694A81B}"/>
              </a:ext>
            </a:extLst>
          </p:cNvPr>
          <p:cNvSpPr txBox="1">
            <a:spLocks/>
          </p:cNvSpPr>
          <p:nvPr/>
        </p:nvSpPr>
        <p:spPr>
          <a:xfrm>
            <a:off x="0" y="2187133"/>
            <a:ext cx="4026557" cy="3652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C00000"/>
                </a:solidFill>
              </a:rPr>
              <a:t>Create a Password </a:t>
            </a:r>
          </a:p>
          <a:p>
            <a:pPr marL="0" indent="0" algn="ctr">
              <a:buNone/>
            </a:pPr>
            <a:endParaRPr lang="en-US" sz="2600" dirty="0">
              <a:solidFill>
                <a:srgbClr val="C00000"/>
              </a:solidFill>
            </a:endParaRPr>
          </a:p>
          <a:p>
            <a:pPr marL="0" indent="0" algn="ctr">
              <a:buNone/>
            </a:pPr>
            <a:r>
              <a:rPr lang="en-US" sz="2600" dirty="0">
                <a:solidFill>
                  <a:srgbClr val="C00000"/>
                </a:solidFill>
              </a:rPr>
              <a:t>&amp; </a:t>
            </a:r>
          </a:p>
          <a:p>
            <a:pPr marL="0" indent="0" algn="ctr">
              <a:buNone/>
            </a:pPr>
            <a:endParaRPr lang="en-US" sz="2600" dirty="0">
              <a:solidFill>
                <a:srgbClr val="C00000"/>
              </a:solidFill>
            </a:endParaRPr>
          </a:p>
          <a:p>
            <a:pPr marL="0" indent="0" algn="ctr">
              <a:buNone/>
            </a:pPr>
            <a:r>
              <a:rPr lang="en-US" sz="3600" b="1" dirty="0">
                <a:solidFill>
                  <a:srgbClr val="C00000"/>
                </a:solidFill>
              </a:rPr>
              <a:t>WRITE IT DOWN!!!!</a:t>
            </a:r>
          </a:p>
          <a:p>
            <a:pPr marL="0" indent="0">
              <a:buNone/>
            </a:pPr>
            <a:endParaRPr lang="en-US" sz="2600" i="1" dirty="0">
              <a:solidFill>
                <a:srgbClr val="C00000"/>
              </a:solidFill>
            </a:endParaRPr>
          </a:p>
        </p:txBody>
      </p:sp>
      <p:cxnSp>
        <p:nvCxnSpPr>
          <p:cNvPr id="4" name="Straight Arrow Connector 3">
            <a:extLst>
              <a:ext uri="{FF2B5EF4-FFF2-40B4-BE49-F238E27FC236}">
                <a16:creationId xmlns:a16="http://schemas.microsoft.com/office/drawing/2014/main" id="{D6CD2E00-71AC-43A8-ACAB-AE4F53C54797}"/>
              </a:ext>
            </a:extLst>
          </p:cNvPr>
          <p:cNvCxnSpPr/>
          <p:nvPr/>
        </p:nvCxnSpPr>
        <p:spPr>
          <a:xfrm>
            <a:off x="3400926" y="2534653"/>
            <a:ext cx="1459832" cy="104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7331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77663-EF8A-452E-AEC0-71E3965BE2EF}"/>
              </a:ext>
            </a:extLst>
          </p:cNvPr>
          <p:cNvPicPr>
            <a:picLocks noChangeAspect="1"/>
          </p:cNvPicPr>
          <p:nvPr/>
        </p:nvPicPr>
        <p:blipFill rotWithShape="1">
          <a:blip r:embed="rId3"/>
          <a:srcRect b="16388"/>
          <a:stretch/>
        </p:blipFill>
        <p:spPr>
          <a:xfrm>
            <a:off x="16042" y="10783"/>
            <a:ext cx="8710272" cy="5074566"/>
          </a:xfrm>
          <a:prstGeom prst="rect">
            <a:avLst/>
          </a:prstGeom>
        </p:spPr>
      </p:pic>
      <p:sp>
        <p:nvSpPr>
          <p:cNvPr id="6" name="Content Placeholder 5">
            <a:extLst>
              <a:ext uri="{FF2B5EF4-FFF2-40B4-BE49-F238E27FC236}">
                <a16:creationId xmlns:a16="http://schemas.microsoft.com/office/drawing/2014/main" id="{52EBF167-919E-4ABC-B79E-75923FE04BEE}"/>
              </a:ext>
            </a:extLst>
          </p:cNvPr>
          <p:cNvSpPr txBox="1">
            <a:spLocks/>
          </p:cNvSpPr>
          <p:nvPr/>
        </p:nvSpPr>
        <p:spPr>
          <a:xfrm>
            <a:off x="0" y="5085349"/>
            <a:ext cx="9144000" cy="1772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Stages of Internet Recharter Appear on this screen. </a:t>
            </a:r>
          </a:p>
          <a:p>
            <a:pPr marL="0" indent="0">
              <a:buNone/>
            </a:pPr>
            <a:r>
              <a:rPr lang="en-US" dirty="0">
                <a:solidFill>
                  <a:srgbClr val="C00000"/>
                </a:solidFill>
              </a:rPr>
              <a:t>You will progress through these stages until all information and all BSA requirements have been met.</a:t>
            </a:r>
          </a:p>
        </p:txBody>
      </p:sp>
      <p:cxnSp>
        <p:nvCxnSpPr>
          <p:cNvPr id="8" name="Straight Arrow Connector 7">
            <a:extLst>
              <a:ext uri="{FF2B5EF4-FFF2-40B4-BE49-F238E27FC236}">
                <a16:creationId xmlns:a16="http://schemas.microsoft.com/office/drawing/2014/main" id="{AFB89CB0-EDDC-4392-B870-E5066F47A70D}"/>
              </a:ext>
            </a:extLst>
          </p:cNvPr>
          <p:cNvCxnSpPr/>
          <p:nvPr/>
        </p:nvCxnSpPr>
        <p:spPr>
          <a:xfrm flipH="1" flipV="1">
            <a:off x="1652337" y="3882189"/>
            <a:ext cx="946484" cy="12031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7061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233F17-6A60-413C-9A87-BA13D37B4CF3}"/>
              </a:ext>
            </a:extLst>
          </p:cNvPr>
          <p:cNvPicPr>
            <a:picLocks noChangeAspect="1"/>
          </p:cNvPicPr>
          <p:nvPr/>
        </p:nvPicPr>
        <p:blipFill>
          <a:blip r:embed="rId3"/>
          <a:stretch>
            <a:fillRect/>
          </a:stretch>
        </p:blipFill>
        <p:spPr>
          <a:xfrm>
            <a:off x="-7391" y="573545"/>
            <a:ext cx="9151392" cy="4415547"/>
          </a:xfrm>
          <a:prstGeom prst="rect">
            <a:avLst/>
          </a:prstGeom>
        </p:spPr>
      </p:pic>
      <p:sp>
        <p:nvSpPr>
          <p:cNvPr id="3" name="Content Placeholder 5">
            <a:extLst>
              <a:ext uri="{FF2B5EF4-FFF2-40B4-BE49-F238E27FC236}">
                <a16:creationId xmlns:a16="http://schemas.microsoft.com/office/drawing/2014/main" id="{AED082BE-4612-4B48-8BB2-1101AB9AFA3E}"/>
              </a:ext>
            </a:extLst>
          </p:cNvPr>
          <p:cNvSpPr txBox="1">
            <a:spLocks/>
          </p:cNvSpPr>
          <p:nvPr/>
        </p:nvSpPr>
        <p:spPr>
          <a:xfrm>
            <a:off x="0" y="5085349"/>
            <a:ext cx="9144000" cy="1772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Select </a:t>
            </a:r>
            <a:r>
              <a:rPr lang="en-US" u="sng" dirty="0">
                <a:solidFill>
                  <a:srgbClr val="C00000"/>
                </a:solidFill>
              </a:rPr>
              <a:t>“Load Council Information”</a:t>
            </a:r>
          </a:p>
          <a:p>
            <a:pPr marL="0" indent="0">
              <a:buNone/>
            </a:pPr>
            <a:endParaRPr lang="en-US" sz="1200" dirty="0">
              <a:solidFill>
                <a:srgbClr val="C00000"/>
              </a:solidFill>
            </a:endParaRPr>
          </a:p>
          <a:p>
            <a:pPr marL="0" indent="0">
              <a:buNone/>
            </a:pPr>
            <a:r>
              <a:rPr lang="en-US" b="1" dirty="0">
                <a:solidFill>
                  <a:srgbClr val="C00000"/>
                </a:solidFill>
              </a:rPr>
              <a:t>TIP #2 </a:t>
            </a:r>
            <a:r>
              <a:rPr lang="en-US" dirty="0">
                <a:solidFill>
                  <a:srgbClr val="C00000"/>
                </a:solidFill>
              </a:rPr>
              <a:t>– Don’t use “Upload Recharter File”, it causes problems!</a:t>
            </a:r>
          </a:p>
        </p:txBody>
      </p:sp>
      <p:cxnSp>
        <p:nvCxnSpPr>
          <p:cNvPr id="7" name="Straight Arrow Connector 6">
            <a:extLst>
              <a:ext uri="{FF2B5EF4-FFF2-40B4-BE49-F238E27FC236}">
                <a16:creationId xmlns:a16="http://schemas.microsoft.com/office/drawing/2014/main" id="{4A08A1B0-826B-4C6E-8049-35B80DBD1E0C}"/>
              </a:ext>
            </a:extLst>
          </p:cNvPr>
          <p:cNvCxnSpPr/>
          <p:nvPr/>
        </p:nvCxnSpPr>
        <p:spPr>
          <a:xfrm flipV="1">
            <a:off x="2305050" y="2828925"/>
            <a:ext cx="904875" cy="22564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Content Placeholder 11">
            <a:extLst>
              <a:ext uri="{FF2B5EF4-FFF2-40B4-BE49-F238E27FC236}">
                <a16:creationId xmlns:a16="http://schemas.microsoft.com/office/drawing/2014/main" id="{AD7EEAD3-1644-4524-80D8-8B115E8A52D9}"/>
              </a:ext>
            </a:extLst>
          </p:cNvPr>
          <p:cNvSpPr txBox="1">
            <a:spLocks/>
          </p:cNvSpPr>
          <p:nvPr/>
        </p:nvSpPr>
        <p:spPr>
          <a:xfrm>
            <a:off x="241167" y="136830"/>
            <a:ext cx="7696202" cy="53008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chemeClr val="accent1">
                    <a:lumMod val="50000"/>
                  </a:schemeClr>
                </a:solidFill>
              </a:rPr>
              <a:t>Load Current Roster</a:t>
            </a:r>
          </a:p>
        </p:txBody>
      </p:sp>
    </p:spTree>
    <p:extLst>
      <p:ext uri="{BB962C8B-B14F-4D97-AF65-F5344CB8AC3E}">
        <p14:creationId xmlns:p14="http://schemas.microsoft.com/office/powerpoint/2010/main" val="5233094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24265C768D4D429F2E80ED2480270B" ma:contentTypeVersion="13" ma:contentTypeDescription="Create a new document." ma:contentTypeScope="" ma:versionID="1c8e06fb9dfa7696f8b79559bdcb2466">
  <xsd:schema xmlns:xsd="http://www.w3.org/2001/XMLSchema" xmlns:xs="http://www.w3.org/2001/XMLSchema" xmlns:p="http://schemas.microsoft.com/office/2006/metadata/properties" xmlns:ns3="a7ebb0d8-b51c-487d-b65e-f30dac90eab5" xmlns:ns4="9fdca38e-ff8c-42eb-9b09-34c27fc13c95" targetNamespace="http://schemas.microsoft.com/office/2006/metadata/properties" ma:root="true" ma:fieldsID="e26e48d045a16f026f81c14a633d34ac" ns3:_="" ns4:_="">
    <xsd:import namespace="a7ebb0d8-b51c-487d-b65e-f30dac90eab5"/>
    <xsd:import namespace="9fdca38e-ff8c-42eb-9b09-34c27fc13c95"/>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3:SharedWithDetails" minOccurs="0"/>
                <xsd:element ref="ns3:SharingHintHash"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bb0d8-b51c-487d-b65e-f30dac90eab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dca38e-ff8c-42eb-9b09-34c27fc13c9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BD637-58D0-44BA-9577-CD8DC5C372C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a7ebb0d8-b51c-487d-b65e-f30dac90eab5"/>
    <ds:schemaRef ds:uri="http://purl.org/dc/dcmitype/"/>
    <ds:schemaRef ds:uri="http://schemas.microsoft.com/office/infopath/2007/PartnerControls"/>
    <ds:schemaRef ds:uri="9fdca38e-ff8c-42eb-9b09-34c27fc13c95"/>
    <ds:schemaRef ds:uri="http://www.w3.org/XML/1998/namespace"/>
  </ds:schemaRefs>
</ds:datastoreItem>
</file>

<file path=customXml/itemProps2.xml><?xml version="1.0" encoding="utf-8"?>
<ds:datastoreItem xmlns:ds="http://schemas.openxmlformats.org/officeDocument/2006/customXml" ds:itemID="{A63D1BA2-3F2B-420A-8CBC-AA7B5D20557F}">
  <ds:schemaRefs>
    <ds:schemaRef ds:uri="http://schemas.microsoft.com/sharepoint/v3/contenttype/forms"/>
  </ds:schemaRefs>
</ds:datastoreItem>
</file>

<file path=customXml/itemProps3.xml><?xml version="1.0" encoding="utf-8"?>
<ds:datastoreItem xmlns:ds="http://schemas.openxmlformats.org/officeDocument/2006/customXml" ds:itemID="{F3842DEE-306C-4674-A102-1B5DF8FB2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bb0d8-b51c-487d-b65e-f30dac90eab5"/>
    <ds:schemaRef ds:uri="9fdca38e-ff8c-42eb-9b09-34c27fc13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TotalTime>
  <Words>2935</Words>
  <Application>Microsoft Office PowerPoint</Application>
  <PresentationFormat>On-screen Show (4:3)</PresentationFormat>
  <Paragraphs>332</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Calibri Light</vt:lpstr>
      <vt:lpstr>1_Office Theme</vt:lpstr>
      <vt:lpstr>2_Office Theme</vt:lpstr>
      <vt:lpstr>Internet Re-Charter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Re-Charter</dc:title>
  <dc:creator>Nathan Dutson</dc:creator>
  <cp:lastModifiedBy>Nathan Dutson</cp:lastModifiedBy>
  <cp:revision>14</cp:revision>
  <cp:lastPrinted>2019-09-06T13:31:30Z</cp:lastPrinted>
  <dcterms:created xsi:type="dcterms:W3CDTF">2018-09-24T16:19:14Z</dcterms:created>
  <dcterms:modified xsi:type="dcterms:W3CDTF">2019-09-25T20:16:34Z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0x0101008224265C768D4D429F2E80ED2480270B</vt:lpwstr>
  </property>
</Properties>
</file>